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8"/>
  </p:notesMasterIdLst>
  <p:sldIdLst>
    <p:sldId id="256" r:id="rId2"/>
    <p:sldId id="257" r:id="rId3"/>
    <p:sldId id="258" r:id="rId4"/>
    <p:sldId id="259" r:id="rId5"/>
    <p:sldId id="283" r:id="rId6"/>
    <p:sldId id="260" r:id="rId7"/>
    <p:sldId id="262" r:id="rId8"/>
    <p:sldId id="261" r:id="rId9"/>
    <p:sldId id="263" r:id="rId10"/>
    <p:sldId id="264" r:id="rId11"/>
    <p:sldId id="281" r:id="rId12"/>
    <p:sldId id="266" r:id="rId13"/>
    <p:sldId id="268" r:id="rId14"/>
    <p:sldId id="282" r:id="rId15"/>
    <p:sldId id="274" r:id="rId16"/>
    <p:sldId id="273"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F12F"/>
    <a:srgbClr val="C9C9C9"/>
    <a:srgbClr val="FCEB70"/>
    <a:srgbClr val="752558"/>
    <a:srgbClr val="9B3175"/>
    <a:srgbClr val="FFEEDD"/>
    <a:srgbClr val="FFD9D9"/>
    <a:srgbClr val="DDD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34" autoAdjust="0"/>
    <p:restoredTop sz="68293" autoAdjust="0"/>
  </p:normalViewPr>
  <p:slideViewPr>
    <p:cSldViewPr snapToGrid="0">
      <p:cViewPr varScale="1">
        <p:scale>
          <a:sx n="48" d="100"/>
          <a:sy n="48" d="100"/>
        </p:scale>
        <p:origin x="132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690839D-275E-476B-8504-039CF95CC354}" type="datetimeFigureOut">
              <a:rPr lang="he-IL" smtClean="0"/>
              <a:t>כ"ג/טבת/תש"פ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D3F27BB-6808-42E1-9AC9-D7DCE0260730}" type="slidenum">
              <a:rPr lang="he-IL" smtClean="0"/>
              <a:t>‹#›</a:t>
            </a:fld>
            <a:endParaRPr lang="he-IL"/>
          </a:p>
        </p:txBody>
      </p:sp>
    </p:spTree>
    <p:extLst>
      <p:ext uri="{BB962C8B-B14F-4D97-AF65-F5344CB8AC3E}">
        <p14:creationId xmlns:p14="http://schemas.microsoft.com/office/powerpoint/2010/main" val="38487349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בגדול הפרויקט שלנו מתעסק </a:t>
            </a:r>
            <a:r>
              <a:rPr lang="he-IL" baseline="0" dirty="0" err="1"/>
              <a:t>בוויז'ן</a:t>
            </a:r>
            <a:r>
              <a:rPr lang="he-IL" baseline="0" dirty="0"/>
              <a:t> – בהפרטה (?) של תמונות וננסה בחצי שעה הקרובה קצת ללמד אתכם מה זה אומר, איך אפשר לעשות את זה ומה היינו רוצים לקבל כדי להגיד שהצלחנו במשימה</a:t>
            </a:r>
          </a:p>
          <a:p>
            <a:pPr algn="l" rtl="0"/>
            <a:r>
              <a:rPr lang="en-US" b="1" baseline="0" dirty="0" err="1"/>
              <a:t>Roei</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a:t>
            </a:fld>
            <a:endParaRPr lang="he-IL"/>
          </a:p>
        </p:txBody>
      </p:sp>
    </p:spTree>
    <p:extLst>
      <p:ext uri="{BB962C8B-B14F-4D97-AF65-F5344CB8AC3E}">
        <p14:creationId xmlns:p14="http://schemas.microsoft.com/office/powerpoint/2010/main" val="182319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Hadar</a:t>
            </a:r>
          </a:p>
          <a:p>
            <a:pPr algn="l" rtl="0"/>
            <a:r>
              <a:rPr lang="en-US" b="1" dirty="0" smtClean="0"/>
              <a:t>The allow the model to be much more</a:t>
            </a:r>
            <a:r>
              <a:rPr lang="en-US" b="1" baseline="0" dirty="0" smtClean="0"/>
              <a:t> expressive and adaptive to non-linearity of the data.</a:t>
            </a:r>
            <a:br>
              <a:rPr lang="en-US" b="1" baseline="0" dirty="0" smtClean="0"/>
            </a:br>
            <a:r>
              <a:rPr lang="en-US" b="1" baseline="0" dirty="0" smtClean="0"/>
              <a:t>So we can look at this network as having two stages - </a:t>
            </a:r>
          </a:p>
          <a:p>
            <a:pPr algn="l" rtl="0"/>
            <a:endParaRPr lang="en-US" b="1" dirty="0"/>
          </a:p>
          <a:p>
            <a:pPr algn="l" rtl="0"/>
            <a:r>
              <a:rPr lang="en-US" b="1" strike="sngStrike" dirty="0"/>
              <a:t>In order to improve expressivity,</a:t>
            </a:r>
            <a:r>
              <a:rPr lang="en-US" b="1" strike="sngStrike" baseline="0" dirty="0"/>
              <a:t> we can add layers and allow them to be non-linear. </a:t>
            </a:r>
          </a:p>
          <a:p>
            <a:pPr algn="l" rtl="0"/>
            <a:r>
              <a:rPr lang="en-US" b="1" strike="sngStrike" baseline="0" dirty="0"/>
              <a:t>This architecture is called –</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10</a:t>
            </a:fld>
            <a:endParaRPr lang="he-IL"/>
          </a:p>
        </p:txBody>
      </p:sp>
    </p:spTree>
    <p:extLst>
      <p:ext uri="{BB962C8B-B14F-4D97-AF65-F5344CB8AC3E}">
        <p14:creationId xmlns:p14="http://schemas.microsoft.com/office/powerpoint/2010/main" val="192096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Hadar</a:t>
            </a:r>
          </a:p>
          <a:p>
            <a:pPr algn="l" rtl="0"/>
            <a:r>
              <a:rPr lang="en-US" b="1" dirty="0" smtClean="0"/>
              <a:t>The</a:t>
            </a:r>
            <a:r>
              <a:rPr lang="en-US" b="1" baseline="0" dirty="0" smtClean="0"/>
              <a:t> “dimensionality reducing stage” which is termed “Encoder”, and the “reconstruction stage” which is called “Decoder”. Each of the stages can have as much layered as we want, but for each layer in the encoder there’s an equal in the decoder only in reversed order.</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11</a:t>
            </a:fld>
            <a:endParaRPr lang="he-IL"/>
          </a:p>
        </p:txBody>
      </p:sp>
    </p:spTree>
    <p:extLst>
      <p:ext uri="{BB962C8B-B14F-4D97-AF65-F5344CB8AC3E}">
        <p14:creationId xmlns:p14="http://schemas.microsoft.com/office/powerpoint/2010/main" val="1499923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Hadar</a:t>
            </a:r>
          </a:p>
          <a:p>
            <a:pPr algn="l" rtl="0"/>
            <a:r>
              <a:rPr lang="en-US" b="1" dirty="0" smtClean="0"/>
              <a:t>Let’s go back to the examples</a:t>
            </a:r>
            <a:r>
              <a:rPr lang="en-US" b="1" baseline="0" dirty="0" smtClean="0"/>
              <a:t> we’ve seen previously – when looking at the representation of MNIST dataset in R2 after applying PCA, we can see that the digits are quite clustered but the clusters are overlying one another. However, when looking at the representation of a trained encoder, the clusters are almost entirely separated from one another, meaning the encoder was able to learn inner-complex features of the images where PCA couldn't.</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12</a:t>
            </a:fld>
            <a:endParaRPr lang="he-IL"/>
          </a:p>
        </p:txBody>
      </p:sp>
    </p:spTree>
    <p:extLst>
      <p:ext uri="{BB962C8B-B14F-4D97-AF65-F5344CB8AC3E}">
        <p14:creationId xmlns:p14="http://schemas.microsoft.com/office/powerpoint/2010/main" val="97016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Hadar</a:t>
            </a:r>
            <a:endParaRPr lang="he-IL" b="1" dirty="0"/>
          </a:p>
          <a:p>
            <a:pPr algn="l" rtl="0"/>
            <a:r>
              <a:rPr lang="en-US" b="1" baseline="0" smtClean="0"/>
              <a:t>Now </a:t>
            </a:r>
            <a:r>
              <a:rPr lang="en-US" b="1" baseline="0" dirty="0" smtClean="0"/>
              <a:t>let’s look at the reconstructed images rather than their latent representation. We can see that when using PCA with latent space of lower than 25 we almost lose all of characteristics of the images to the point they all look the same. On the other hand, the trained </a:t>
            </a:r>
            <a:r>
              <a:rPr lang="en-US" b="1" baseline="0" dirty="0" err="1" smtClean="0"/>
              <a:t>autoencoder</a:t>
            </a:r>
            <a:r>
              <a:rPr lang="en-US" b="1" baseline="0" dirty="0" smtClean="0"/>
              <a:t> did a wonderful job at preserving the core features of the images so that even when reducing to a 2d vectors, we can still recognize the digits and the images look quite similar to the origin. So one of the hidden concepts here is to realize that each image has an intrinsic dimensionality which is the actual </a:t>
            </a:r>
            <a:r>
              <a:rPr lang="en-US" b="1" baseline="0" dirty="0" err="1" smtClean="0"/>
              <a:t>dimention</a:t>
            </a:r>
            <a:r>
              <a:rPr lang="en-US" b="1" baseline="0" dirty="0" smtClean="0"/>
              <a:t> of the data. In the case of MNIST, we see very beautifully that the dimension is close to 2 as we see in the AE results, but still non-linear because PCA wasn’t able to learn properly the features.</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13</a:t>
            </a:fld>
            <a:endParaRPr lang="he-IL"/>
          </a:p>
        </p:txBody>
      </p:sp>
    </p:spTree>
    <p:extLst>
      <p:ext uri="{BB962C8B-B14F-4D97-AF65-F5344CB8AC3E}">
        <p14:creationId xmlns:p14="http://schemas.microsoft.com/office/powerpoint/2010/main" val="97984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14</a:t>
            </a:fld>
            <a:endParaRPr lang="he-IL"/>
          </a:p>
        </p:txBody>
      </p:sp>
    </p:spTree>
    <p:extLst>
      <p:ext uri="{BB962C8B-B14F-4D97-AF65-F5344CB8AC3E}">
        <p14:creationId xmlns:p14="http://schemas.microsoft.com/office/powerpoint/2010/main" val="200289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15</a:t>
            </a:fld>
            <a:endParaRPr lang="he-IL"/>
          </a:p>
        </p:txBody>
      </p:sp>
    </p:spTree>
    <p:extLst>
      <p:ext uri="{BB962C8B-B14F-4D97-AF65-F5344CB8AC3E}">
        <p14:creationId xmlns:p14="http://schemas.microsoft.com/office/powerpoint/2010/main" val="176324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Roei</a:t>
            </a:r>
            <a:endParaRPr lang="en-US" b="1" dirty="0"/>
          </a:p>
          <a:p>
            <a:pPr algn="l" rtl="0"/>
            <a:r>
              <a:rPr lang="en-US" b="0" dirty="0"/>
              <a:t>In the remaining time, we’ll go over future steps</a:t>
            </a:r>
            <a:r>
              <a:rPr lang="en-US" b="0" baseline="0" dirty="0"/>
              <a:t> in our project, specifically focusing on performance evaluation. As always, we would like to quantify the loss of privacy and the loss of accuracy. In the examples we have shown, privacy comes from the loss of the identity of the person in the picture, while accuracy is a measure of how similar the statistics remain before and after applying our mechanism. Showing this theoretically will be very difficult but we came up with a number of empirical tests that are straightforward and which we think are convincing and interesting</a:t>
            </a:r>
          </a:p>
          <a:p>
            <a:pPr algn="l" rtl="0"/>
            <a:r>
              <a:rPr lang="en-US" b="0" baseline="0" dirty="0"/>
              <a:t>For privacy: probability that face recognition models fail </a:t>
            </a:r>
          </a:p>
          <a:p>
            <a:pPr algn="l" rtl="0"/>
            <a:r>
              <a:rPr lang="en-US" b="0" baseline="0" dirty="0"/>
              <a:t>Accuracy: </a:t>
            </a:r>
          </a:p>
          <a:p>
            <a:pPr algn="l" rtl="0"/>
            <a:r>
              <a:rPr lang="en-US" b="0" baseline="0" dirty="0"/>
              <a:t>	- encodings statistics remain the same</a:t>
            </a:r>
          </a:p>
          <a:p>
            <a:pPr algn="l" rtl="0"/>
            <a:r>
              <a:rPr lang="en-US" b="0" baseline="0" dirty="0"/>
              <a:t>	- queries</a:t>
            </a:r>
          </a:p>
          <a:p>
            <a:pPr algn="l" rtl="0"/>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16</a:t>
            </a:fld>
            <a:endParaRPr lang="he-IL"/>
          </a:p>
        </p:txBody>
      </p:sp>
    </p:spTree>
    <p:extLst>
      <p:ext uri="{BB962C8B-B14F-4D97-AF65-F5344CB8AC3E}">
        <p14:creationId xmlns:p14="http://schemas.microsoft.com/office/powerpoint/2010/main" val="1163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קודם כל מה זה אומר להפוך תמונה לפרטית? נרצה להרעיש בדרך כלשהי את התמונה על מנת שלא יוכלו לזהות את הזהות של האדם שנמצא שם אבל כן נצליח לשמר את המאפיינים הכללים ואת רוב התווים של אותו אדם. כך, </a:t>
            </a:r>
            <a:r>
              <a:rPr lang="he-IL" baseline="0" dirty="0" err="1"/>
              <a:t>בהנתן</a:t>
            </a:r>
            <a:r>
              <a:rPr lang="he-IL" baseline="0" dirty="0"/>
              <a:t> סט של תמונות כאלו, נוכל להפוך כל אחת מהן לפרטית ולפרסם אותה מבלי לאבד את הפרטיות של אותו אדם שנמצא שם. אז איך אפשר לעשות את זה? אם נניח נוסיף רעש קבוע או הסתברותי לכל הפיקסלים ....</a:t>
            </a:r>
          </a:p>
          <a:p>
            <a:pPr algn="l" rtl="0"/>
            <a:r>
              <a:rPr lang="en-US" b="1" baseline="0" dirty="0" err="1"/>
              <a:t>Roei</a:t>
            </a:r>
            <a:endParaRPr lang="en-US" b="1" baseline="0" dirty="0"/>
          </a:p>
          <a:p>
            <a:pPr algn="l" rtl="0"/>
            <a:endParaRPr lang="en-US" b="1" baseline="0" dirty="0"/>
          </a:p>
          <a:p>
            <a:pPr algn="l" rtl="0"/>
            <a:r>
              <a:rPr lang="en-US" b="1" baseline="0" dirty="0"/>
              <a:t>First off, what does privatizing images mean? Well, this is context-dependent.</a:t>
            </a:r>
          </a:p>
          <a:p>
            <a:pPr algn="l" rtl="0"/>
            <a:r>
              <a:rPr lang="en-US" b="1" baseline="0" dirty="0"/>
              <a:t>In our frame, we have an image dataset of some type, say for instance a portraits dataset. Then, privatizing the images means publishing a new dataset with similar properties but where the people identities can no longer be recognized by an adversary.</a:t>
            </a:r>
          </a:p>
          <a:p>
            <a:pPr algn="l" rtl="0"/>
            <a:endParaRPr lang="en-US" b="1" baseline="0" dirty="0"/>
          </a:p>
          <a:p>
            <a:pPr algn="l" rtl="0"/>
            <a:r>
              <a:rPr lang="en-US" b="1" baseline="0" dirty="0"/>
              <a:t>The basic naïve approach is adding noise in the pixel space. </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2</a:t>
            </a:fld>
            <a:endParaRPr lang="he-IL"/>
          </a:p>
        </p:txBody>
      </p:sp>
    </p:spTree>
    <p:extLst>
      <p:ext uri="{BB962C8B-B14F-4D97-AF65-F5344CB8AC3E}">
        <p14:creationId xmlns:p14="http://schemas.microsoft.com/office/powerpoint/2010/main" val="255969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המחשה</a:t>
            </a:r>
            <a:r>
              <a:rPr lang="he-IL" baseline="0" dirty="0"/>
              <a:t> ל"למה הרעשה </a:t>
            </a:r>
            <a:r>
              <a:rPr lang="he-IL" baseline="0" dirty="0" err="1"/>
              <a:t>במימד</a:t>
            </a:r>
            <a:r>
              <a:rPr lang="he-IL" baseline="0" dirty="0"/>
              <a:t> הפיקסלים" לא טובה</a:t>
            </a:r>
          </a:p>
          <a:p>
            <a:pPr algn="l" rtl="0"/>
            <a:r>
              <a:rPr lang="en-US" b="1" baseline="0" dirty="0" err="1" smtClean="0"/>
              <a:t>Roei</a:t>
            </a:r>
            <a:endParaRPr lang="en-US" b="1" baseline="0" dirty="0" smtClean="0"/>
          </a:p>
          <a:p>
            <a:pPr algn="l" rtl="0"/>
            <a:r>
              <a:rPr lang="en-US" b="1" baseline="0" dirty="0" smtClean="0"/>
              <a:t>Here we have a couple of examples of noise in the pixel space – on the left is the original image of Trump, the image in the middle was blurred and on the right we added Gaussian noise. Adding noise in the pixel space means we add noise to every pixel independently of others. </a:t>
            </a:r>
          </a:p>
          <a:p>
            <a:pPr algn="l" rtl="0"/>
            <a:r>
              <a:rPr lang="en-US" b="1" baseline="0" dirty="0" smtClean="0"/>
              <a:t>As you can see here, adding noise in the pixel space, even a substantial amount of it, doesn’t obscure the identity of the subject.</a:t>
            </a:r>
          </a:p>
          <a:p>
            <a:pPr algn="l" rtl="0"/>
            <a:r>
              <a:rPr lang="en-US" b="1" baseline="0" dirty="0" smtClean="0"/>
              <a:t>So perhaps, a better approach would be to manipulate the features of the subject, not the pixels.</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3</a:t>
            </a:fld>
            <a:endParaRPr lang="he-IL"/>
          </a:p>
        </p:txBody>
      </p:sp>
    </p:spTree>
    <p:extLst>
      <p:ext uri="{BB962C8B-B14F-4D97-AF65-F5344CB8AC3E}">
        <p14:creationId xmlns:p14="http://schemas.microsoft.com/office/powerpoint/2010/main" val="141296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שקף</a:t>
            </a:r>
            <a:r>
              <a:rPr lang="he-IL" baseline="0" dirty="0"/>
              <a:t> הקדמה ומוטיבציה, תמונות כלליות על </a:t>
            </a:r>
            <a:r>
              <a:rPr lang="he-IL" baseline="0" dirty="0" err="1"/>
              <a:t>אוטואנקודרים</a:t>
            </a:r>
            <a:endParaRPr lang="he-IL" dirty="0"/>
          </a:p>
          <a:p>
            <a:r>
              <a:rPr lang="he-IL" dirty="0"/>
              <a:t>אז</a:t>
            </a:r>
            <a:r>
              <a:rPr lang="he-IL" baseline="0" dirty="0"/>
              <a:t> המוטיבציה היא למצוא רפרזנטציה טובה יותר לתמונות </a:t>
            </a:r>
            <a:r>
              <a:rPr lang="he-IL" baseline="0" dirty="0" err="1"/>
              <a:t>ממימד</a:t>
            </a:r>
            <a:r>
              <a:rPr lang="he-IL" baseline="0" dirty="0"/>
              <a:t> נמוך יותר שאותו נרעיש. גם מבחינה הגיונית יותר נוח לחשוב על זה שמה שאנחנו רוצים להרעיש זה את המאפיינים של אותו אדם ולא את כל התמונה, אז ייצוג נמוך יותר מרכז את המידע על התמונה בצורה טובה ויהיה נכון יותר להוסיף </a:t>
            </a:r>
            <a:r>
              <a:rPr lang="he-IL" baseline="0" dirty="0" err="1"/>
              <a:t>למימד</a:t>
            </a:r>
            <a:r>
              <a:rPr lang="he-IL" baseline="0" dirty="0"/>
              <a:t> הזה את הרעש.</a:t>
            </a:r>
          </a:p>
          <a:p>
            <a:pPr algn="l" rtl="0"/>
            <a:r>
              <a:rPr lang="en-US" b="1" baseline="0" dirty="0" err="1"/>
              <a:t>Roei</a:t>
            </a:r>
            <a:endParaRPr lang="en-US" b="1" baseline="0" dirty="0"/>
          </a:p>
          <a:p>
            <a:pPr algn="l" rtl="0"/>
            <a:r>
              <a:rPr lang="en-US" b="1" baseline="0" dirty="0"/>
              <a:t>Smiley intuitive example</a:t>
            </a:r>
          </a:p>
          <a:p>
            <a:pPr algn="l" rtl="0"/>
            <a:endParaRPr lang="en-US" b="1" baseline="0" dirty="0" smtClean="0"/>
          </a:p>
          <a:p>
            <a:pPr algn="l" rtl="0"/>
            <a:r>
              <a:rPr lang="en-US" b="1" baseline="0" dirty="0" smtClean="0"/>
              <a:t>Here we have a small dataset of smiley faces. Each is a 50*50 image, that is 2.5K pixels, but I think we can all agree that you could represent a smiley with a shorter set of parameters. What do you think, for instance, are the key features of every smiley?</a:t>
            </a:r>
          </a:p>
          <a:p>
            <a:pPr algn="l" rtl="0"/>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4</a:t>
            </a:fld>
            <a:endParaRPr lang="he-IL"/>
          </a:p>
        </p:txBody>
      </p:sp>
    </p:spTree>
    <p:extLst>
      <p:ext uri="{BB962C8B-B14F-4D97-AF65-F5344CB8AC3E}">
        <p14:creationId xmlns:p14="http://schemas.microsoft.com/office/powerpoint/2010/main" val="163764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So we have a smaller, more compact and concise representation of smileys.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5</a:t>
            </a:fld>
            <a:endParaRPr lang="he-IL"/>
          </a:p>
        </p:txBody>
      </p:sp>
    </p:spTree>
    <p:extLst>
      <p:ext uri="{BB962C8B-B14F-4D97-AF65-F5344CB8AC3E}">
        <p14:creationId xmlns:p14="http://schemas.microsoft.com/office/powerpoint/2010/main" val="131401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6</a:t>
            </a:fld>
            <a:endParaRPr lang="he-IL"/>
          </a:p>
        </p:txBody>
      </p:sp>
    </p:spTree>
    <p:extLst>
      <p:ext uri="{BB962C8B-B14F-4D97-AF65-F5344CB8AC3E}">
        <p14:creationId xmlns:p14="http://schemas.microsoft.com/office/powerpoint/2010/main" val="351361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7</a:t>
            </a:fld>
            <a:endParaRPr lang="he-IL"/>
          </a:p>
        </p:txBody>
      </p:sp>
    </p:spTree>
    <p:extLst>
      <p:ext uri="{BB962C8B-B14F-4D97-AF65-F5344CB8AC3E}">
        <p14:creationId xmlns:p14="http://schemas.microsoft.com/office/powerpoint/2010/main" val="398090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8</a:t>
            </a:fld>
            <a:endParaRPr lang="he-IL"/>
          </a:p>
        </p:txBody>
      </p:sp>
    </p:spTree>
    <p:extLst>
      <p:ext uri="{BB962C8B-B14F-4D97-AF65-F5344CB8AC3E}">
        <p14:creationId xmlns:p14="http://schemas.microsoft.com/office/powerpoint/2010/main" val="395278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Hadar</a:t>
            </a:r>
          </a:p>
          <a:p>
            <a:pPr algn="l" rtl="0"/>
            <a:r>
              <a:rPr lang="en-US" b="1" dirty="0" smtClean="0"/>
              <a:t>So</a:t>
            </a:r>
            <a:r>
              <a:rPr lang="en-US" b="1" baseline="0" dirty="0" smtClean="0"/>
              <a:t> what comes in mind when thinking about PCA is the closed form analytical solution but it can also be represented as a shallow (single layered ) linear neural network (</a:t>
            </a:r>
            <a:r>
              <a:rPr lang="en-US" b="1" baseline="0" dirty="0" err="1" smtClean="0"/>
              <a:t>w.o</a:t>
            </a:r>
            <a:r>
              <a:rPr lang="en-US" b="1" baseline="0" dirty="0" smtClean="0"/>
              <a:t>. activations) where the weights will eventually converge to the PCA matrix (which is the optimal solution in this case). Same goes for the reconstruction stage which is another single-fully connected-layer which practically will be the pseudo-inverse of the PCA matrix.</a:t>
            </a:r>
          </a:p>
          <a:p>
            <a:pPr algn="l" rtl="0"/>
            <a:r>
              <a:rPr lang="en-US" b="1" baseline="0" dirty="0" smtClean="0"/>
              <a:t>So the problem with using PCA in our case is that it assumes the points lay on a linear subspace while our natural image dataset is much more complex. So intuitively what we would have wanted is a much more expressive algorithm which has the capacity to handle such a dataset and learn the estimated manifold on which all the points lay.</a:t>
            </a:r>
          </a:p>
          <a:p>
            <a:pPr algn="l" rtl="0"/>
            <a:r>
              <a:rPr lang="en-US" b="1" baseline="0" dirty="0" smtClean="0"/>
              <a:t>So effectively what we can do is add more layers and non-linear activations - </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9</a:t>
            </a:fld>
            <a:endParaRPr lang="he-IL"/>
          </a:p>
        </p:txBody>
      </p:sp>
    </p:spTree>
    <p:extLst>
      <p:ext uri="{BB962C8B-B14F-4D97-AF65-F5344CB8AC3E}">
        <p14:creationId xmlns:p14="http://schemas.microsoft.com/office/powerpoint/2010/main" val="157992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163168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22570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92472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5434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13402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79650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77678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403603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93576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37223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כ"ג/טבת/תש"פ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14145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7950300-D4F1-464F-B855-7118512BA01A}" type="datetimeFigureOut">
              <a:rPr lang="he-IL" smtClean="0"/>
              <a:t>כ"ג/טבת/תש"פ</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405F4A1-EF91-4AE7-9C13-8AC8432ACFCA}" type="slidenum">
              <a:rPr lang="he-IL" smtClean="0"/>
              <a:t>‹#›</a:t>
            </a:fld>
            <a:endParaRPr lang="he-IL"/>
          </a:p>
        </p:txBody>
      </p:sp>
    </p:spTree>
    <p:extLst>
      <p:ext uri="{BB962C8B-B14F-4D97-AF65-F5344CB8AC3E}">
        <p14:creationId xmlns:p14="http://schemas.microsoft.com/office/powerpoint/2010/main" val="168539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0.png"/><Relationship Id="rId10" Type="http://schemas.openxmlformats.org/officeDocument/2006/relationships/image" Target="../media/image26.png"/><Relationship Id="rId4" Type="http://schemas.openxmlformats.org/officeDocument/2006/relationships/image" Target="../media/image130.png"/><Relationship Id="rId9"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 Id="rId11" Type="http://schemas.openxmlformats.org/officeDocument/2006/relationships/image" Target="../media/image27.png"/><Relationship Id="rId10" Type="http://schemas.openxmlformats.org/officeDocument/2006/relationships/image" Target="../media/image29.png"/><Relationship Id="rId4" Type="http://schemas.openxmlformats.org/officeDocument/2006/relationships/image" Target="../media/image130.png"/><Relationship Id="rId9"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43350"/>
            <a:ext cx="9144000" cy="1061962"/>
          </a:xfrm>
        </p:spPr>
        <p:txBody>
          <a:bodyPr/>
          <a:lstStyle/>
          <a:p>
            <a:pPr rtl="0"/>
            <a:r>
              <a:rPr lang="en-US" dirty="0"/>
              <a:t>“Privatizing” Image Datasets</a:t>
            </a:r>
            <a:endParaRPr lang="he-IL" dirty="0"/>
          </a:p>
        </p:txBody>
      </p:sp>
      <p:sp>
        <p:nvSpPr>
          <p:cNvPr id="3" name="Subtitle 2"/>
          <p:cNvSpPr>
            <a:spLocks noGrp="1"/>
          </p:cNvSpPr>
          <p:nvPr>
            <p:ph type="subTitle" idx="1"/>
          </p:nvPr>
        </p:nvSpPr>
        <p:spPr>
          <a:xfrm>
            <a:off x="1524000" y="2073149"/>
            <a:ext cx="9144000" cy="4565775"/>
          </a:xfrm>
        </p:spPr>
        <p:txBody>
          <a:bodyPr/>
          <a:lstStyle/>
          <a:p>
            <a:pPr rtl="0"/>
            <a:r>
              <a:rPr lang="en-US" sz="2000" dirty="0"/>
              <a:t>Project presentation for course:</a:t>
            </a:r>
          </a:p>
          <a:p>
            <a:pPr rtl="0"/>
            <a:r>
              <a:rPr lang="en-US" dirty="0"/>
              <a:t>Foundation of Data Privacy, 67508 HUJI</a:t>
            </a:r>
          </a:p>
          <a:p>
            <a:pPr rtl="0"/>
            <a:endParaRPr lang="en-US" dirty="0"/>
          </a:p>
          <a:p>
            <a:pPr rtl="0"/>
            <a:endParaRPr lang="en-US" dirty="0"/>
          </a:p>
          <a:p>
            <a:pPr rtl="0"/>
            <a:endParaRPr lang="en-US" dirty="0"/>
          </a:p>
          <a:p>
            <a:pPr rtl="0"/>
            <a:endParaRPr lang="en-US" dirty="0"/>
          </a:p>
          <a:p>
            <a:pPr rtl="0"/>
            <a:endParaRPr lang="en-US" sz="1200" dirty="0"/>
          </a:p>
          <a:p>
            <a:pPr rtl="0"/>
            <a:r>
              <a:rPr lang="en-US" dirty="0" err="1"/>
              <a:t>Roei</a:t>
            </a:r>
            <a:r>
              <a:rPr lang="en-US" dirty="0"/>
              <a:t> Yehuda</a:t>
            </a:r>
          </a:p>
          <a:p>
            <a:pPr rtl="0"/>
            <a:r>
              <a:rPr lang="en-US" dirty="0"/>
              <a:t>Roy Friedman</a:t>
            </a:r>
          </a:p>
          <a:p>
            <a:pPr rtl="0"/>
            <a:r>
              <a:rPr lang="en-US" dirty="0" err="1"/>
              <a:t>Hadar</a:t>
            </a:r>
            <a:r>
              <a:rPr lang="en-US" dirty="0"/>
              <a:t> Mulian</a:t>
            </a:r>
            <a:endParaRPr lang="he-IL" dirty="0"/>
          </a:p>
        </p:txBody>
      </p:sp>
      <p:grpSp>
        <p:nvGrpSpPr>
          <p:cNvPr id="14" name="Group 13">
            <a:extLst>
              <a:ext uri="{FF2B5EF4-FFF2-40B4-BE49-F238E27FC236}">
                <a16:creationId xmlns:a16="http://schemas.microsoft.com/office/drawing/2014/main" xmlns="" id="{A79459A3-C6F1-4365-BB4A-F4C0C2FB829C}"/>
              </a:ext>
            </a:extLst>
          </p:cNvPr>
          <p:cNvGrpSpPr/>
          <p:nvPr/>
        </p:nvGrpSpPr>
        <p:grpSpPr>
          <a:xfrm>
            <a:off x="0" y="3200400"/>
            <a:ext cx="12206816" cy="1504950"/>
            <a:chOff x="0" y="3143250"/>
            <a:chExt cx="12206816" cy="1504950"/>
          </a:xfrm>
        </p:grpSpPr>
        <p:pic>
          <p:nvPicPr>
            <p:cNvPr id="4" name="Picture 3">
              <a:extLst>
                <a:ext uri="{FF2B5EF4-FFF2-40B4-BE49-F238E27FC236}">
                  <a16:creationId xmlns:a16="http://schemas.microsoft.com/office/drawing/2014/main" xmlns="" id="{757F55B4-1966-4D9C-BC0A-AC5FBC3B5133}"/>
                </a:ext>
              </a:extLst>
            </p:cNvPr>
            <p:cNvPicPr>
              <a:picLocks noChangeAspect="1"/>
            </p:cNvPicPr>
            <p:nvPr/>
          </p:nvPicPr>
          <p:blipFill>
            <a:blip r:embed="rId3"/>
            <a:stretch>
              <a:fillRect/>
            </a:stretch>
          </p:blipFill>
          <p:spPr>
            <a:xfrm>
              <a:off x="0" y="3143250"/>
              <a:ext cx="1356313" cy="1504950"/>
            </a:xfrm>
            <a:prstGeom prst="rect">
              <a:avLst/>
            </a:prstGeom>
          </p:spPr>
        </p:pic>
        <p:pic>
          <p:nvPicPr>
            <p:cNvPr id="6" name="Picture 5">
              <a:extLst>
                <a:ext uri="{FF2B5EF4-FFF2-40B4-BE49-F238E27FC236}">
                  <a16:creationId xmlns:a16="http://schemas.microsoft.com/office/drawing/2014/main" xmlns="" id="{0C10C768-CCE0-4F01-AD93-39872BF7698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356313" y="3143250"/>
              <a:ext cx="1356313" cy="1504950"/>
            </a:xfrm>
            <a:prstGeom prst="rect">
              <a:avLst/>
            </a:prstGeom>
          </p:spPr>
        </p:pic>
        <p:pic>
          <p:nvPicPr>
            <p:cNvPr id="7" name="Picture 6">
              <a:extLst>
                <a:ext uri="{FF2B5EF4-FFF2-40B4-BE49-F238E27FC236}">
                  <a16:creationId xmlns:a16="http://schemas.microsoft.com/office/drawing/2014/main" xmlns="" id="{BE272720-5601-45CF-B6A4-C0FDDB97D1D3}"/>
                </a:ext>
              </a:extLst>
            </p:cNvPr>
            <p:cNvPicPr>
              <a:picLocks noChangeAspect="1"/>
            </p:cNvPicPr>
            <p:nvPr/>
          </p:nvPicPr>
          <p:blipFill>
            <a:blip r:embed="rId6">
              <a:extLst>
                <a:ext uri="{BEBA8EAE-BF5A-486C-A8C5-ECC9F3942E4B}">
                  <a14:imgProps xmlns:a14="http://schemas.microsoft.com/office/drawing/2010/main">
                    <a14:imgLayer r:embed="rId5">
                      <a14:imgEffect>
                        <a14:artisticBlur radius="6"/>
                      </a14:imgEffect>
                    </a14:imgLayer>
                  </a14:imgProps>
                </a:ext>
              </a:extLst>
            </a:blip>
            <a:stretch>
              <a:fillRect/>
            </a:stretch>
          </p:blipFill>
          <p:spPr>
            <a:xfrm>
              <a:off x="2712626" y="3143250"/>
              <a:ext cx="1356313" cy="1504950"/>
            </a:xfrm>
            <a:prstGeom prst="rect">
              <a:avLst/>
            </a:prstGeom>
          </p:spPr>
        </p:pic>
        <p:pic>
          <p:nvPicPr>
            <p:cNvPr id="8" name="Picture 7">
              <a:extLst>
                <a:ext uri="{FF2B5EF4-FFF2-40B4-BE49-F238E27FC236}">
                  <a16:creationId xmlns:a16="http://schemas.microsoft.com/office/drawing/2014/main" xmlns="" id="{C2876107-8B8B-4C60-8377-E4AF54C654D9}"/>
                </a:ext>
              </a:extLst>
            </p:cNvPr>
            <p:cNvPicPr>
              <a:picLocks noChangeAspect="1"/>
            </p:cNvPicPr>
            <p:nvPr/>
          </p:nvPicPr>
          <p:blipFill>
            <a:blip r:embed="rId7">
              <a:extLst>
                <a:ext uri="{BEBA8EAE-BF5A-486C-A8C5-ECC9F3942E4B}">
                  <a14:imgProps xmlns:a14="http://schemas.microsoft.com/office/drawing/2010/main">
                    <a14:imgLayer r:embed="rId5">
                      <a14:imgEffect>
                        <a14:artisticBlur radius="9"/>
                      </a14:imgEffect>
                    </a14:imgLayer>
                  </a14:imgProps>
                </a:ext>
              </a:extLst>
            </a:blip>
            <a:stretch>
              <a:fillRect/>
            </a:stretch>
          </p:blipFill>
          <p:spPr>
            <a:xfrm>
              <a:off x="4068939" y="3143250"/>
              <a:ext cx="1356313" cy="1504950"/>
            </a:xfrm>
            <a:prstGeom prst="rect">
              <a:avLst/>
            </a:prstGeom>
          </p:spPr>
        </p:pic>
        <p:pic>
          <p:nvPicPr>
            <p:cNvPr id="9" name="Picture 8">
              <a:extLst>
                <a:ext uri="{FF2B5EF4-FFF2-40B4-BE49-F238E27FC236}">
                  <a16:creationId xmlns:a16="http://schemas.microsoft.com/office/drawing/2014/main" xmlns="" id="{2A58B2E9-A666-467E-8975-F811574715BC}"/>
                </a:ext>
              </a:extLst>
            </p:cNvPr>
            <p:cNvPicPr>
              <a:picLocks noChangeAspect="1"/>
            </p:cNvPicPr>
            <p:nvPr/>
          </p:nvPicPr>
          <p:blipFill>
            <a:blip r:embed="rId8">
              <a:extLst>
                <a:ext uri="{BEBA8EAE-BF5A-486C-A8C5-ECC9F3942E4B}">
                  <a14:imgProps xmlns:a14="http://schemas.microsoft.com/office/drawing/2010/main">
                    <a14:imgLayer r:embed="rId5">
                      <a14:imgEffect>
                        <a14:artisticBlur radius="12"/>
                      </a14:imgEffect>
                    </a14:imgLayer>
                  </a14:imgProps>
                </a:ext>
              </a:extLst>
            </a:blip>
            <a:stretch>
              <a:fillRect/>
            </a:stretch>
          </p:blipFill>
          <p:spPr>
            <a:xfrm>
              <a:off x="5425252" y="3143250"/>
              <a:ext cx="1356313" cy="1504950"/>
            </a:xfrm>
            <a:prstGeom prst="rect">
              <a:avLst/>
            </a:prstGeom>
          </p:spPr>
        </p:pic>
        <p:pic>
          <p:nvPicPr>
            <p:cNvPr id="10" name="Picture 9">
              <a:extLst>
                <a:ext uri="{FF2B5EF4-FFF2-40B4-BE49-F238E27FC236}">
                  <a16:creationId xmlns:a16="http://schemas.microsoft.com/office/drawing/2014/main" xmlns="" id="{ACC15FAF-2E00-4AAD-B17F-9C4D8977DA57}"/>
                </a:ext>
              </a:extLst>
            </p:cNvPr>
            <p:cNvPicPr>
              <a:picLocks noChangeAspect="1"/>
            </p:cNvPicPr>
            <p:nvPr/>
          </p:nvPicPr>
          <p:blipFill>
            <a:blip r:embed="rId9">
              <a:extLst>
                <a:ext uri="{BEBA8EAE-BF5A-486C-A8C5-ECC9F3942E4B}">
                  <a14:imgProps xmlns:a14="http://schemas.microsoft.com/office/drawing/2010/main">
                    <a14:imgLayer r:embed="rId5">
                      <a14:imgEffect>
                        <a14:artisticBlur radius="15"/>
                      </a14:imgEffect>
                    </a14:imgLayer>
                  </a14:imgProps>
                </a:ext>
              </a:extLst>
            </a:blip>
            <a:stretch>
              <a:fillRect/>
            </a:stretch>
          </p:blipFill>
          <p:spPr>
            <a:xfrm>
              <a:off x="6781564" y="3143250"/>
              <a:ext cx="1356313" cy="1504950"/>
            </a:xfrm>
            <a:prstGeom prst="rect">
              <a:avLst/>
            </a:prstGeom>
          </p:spPr>
        </p:pic>
        <p:pic>
          <p:nvPicPr>
            <p:cNvPr id="11" name="Picture 10">
              <a:extLst>
                <a:ext uri="{FF2B5EF4-FFF2-40B4-BE49-F238E27FC236}">
                  <a16:creationId xmlns:a16="http://schemas.microsoft.com/office/drawing/2014/main" xmlns="" id="{AB252B22-4347-4855-ACED-9B1D186EBE42}"/>
                </a:ext>
              </a:extLst>
            </p:cNvPr>
            <p:cNvPicPr>
              <a:picLocks noChangeAspect="1"/>
            </p:cNvPicPr>
            <p:nvPr/>
          </p:nvPicPr>
          <p:blipFill>
            <a:blip r:embed="rId10">
              <a:extLst>
                <a:ext uri="{BEBA8EAE-BF5A-486C-A8C5-ECC9F3942E4B}">
                  <a14:imgProps xmlns:a14="http://schemas.microsoft.com/office/drawing/2010/main">
                    <a14:imgLayer r:embed="rId5">
                      <a14:imgEffect>
                        <a14:artisticBlur radius="18"/>
                      </a14:imgEffect>
                    </a14:imgLayer>
                  </a14:imgProps>
                </a:ext>
              </a:extLst>
            </a:blip>
            <a:stretch>
              <a:fillRect/>
            </a:stretch>
          </p:blipFill>
          <p:spPr>
            <a:xfrm>
              <a:off x="8137877" y="3143250"/>
              <a:ext cx="1356313" cy="1504950"/>
            </a:xfrm>
            <a:prstGeom prst="rect">
              <a:avLst/>
            </a:prstGeom>
          </p:spPr>
        </p:pic>
        <p:pic>
          <p:nvPicPr>
            <p:cNvPr id="12" name="Picture 11">
              <a:extLst>
                <a:ext uri="{FF2B5EF4-FFF2-40B4-BE49-F238E27FC236}">
                  <a16:creationId xmlns:a16="http://schemas.microsoft.com/office/drawing/2014/main" xmlns="" id="{A221FA7D-EAAF-4E9A-B01B-C5CE74F36AC5}"/>
                </a:ext>
              </a:extLst>
            </p:cNvPr>
            <p:cNvPicPr>
              <a:picLocks noChangeAspect="1"/>
            </p:cNvPicPr>
            <p:nvPr/>
          </p:nvPicPr>
          <p:blipFill>
            <a:blip r:embed="rId11">
              <a:extLst>
                <a:ext uri="{BEBA8EAE-BF5A-486C-A8C5-ECC9F3942E4B}">
                  <a14:imgProps xmlns:a14="http://schemas.microsoft.com/office/drawing/2010/main">
                    <a14:imgLayer r:embed="rId5">
                      <a14:imgEffect>
                        <a14:artisticBlur radius="21"/>
                      </a14:imgEffect>
                    </a14:imgLayer>
                  </a14:imgProps>
                </a:ext>
              </a:extLst>
            </a:blip>
            <a:stretch>
              <a:fillRect/>
            </a:stretch>
          </p:blipFill>
          <p:spPr>
            <a:xfrm>
              <a:off x="9494190" y="3143250"/>
              <a:ext cx="1356313" cy="1504950"/>
            </a:xfrm>
            <a:prstGeom prst="rect">
              <a:avLst/>
            </a:prstGeom>
          </p:spPr>
        </p:pic>
        <p:pic>
          <p:nvPicPr>
            <p:cNvPr id="13" name="Picture 12">
              <a:extLst>
                <a:ext uri="{FF2B5EF4-FFF2-40B4-BE49-F238E27FC236}">
                  <a16:creationId xmlns:a16="http://schemas.microsoft.com/office/drawing/2014/main" xmlns="" id="{5FC599D9-8E90-4031-A3DD-623624EDE0AC}"/>
                </a:ext>
              </a:extLst>
            </p:cNvPr>
            <p:cNvPicPr>
              <a:picLocks noChangeAspect="1"/>
            </p:cNvPicPr>
            <p:nvPr/>
          </p:nvPicPr>
          <p:blipFill>
            <a:blip r:embed="rId12">
              <a:extLst>
                <a:ext uri="{BEBA8EAE-BF5A-486C-A8C5-ECC9F3942E4B}">
                  <a14:imgProps xmlns:a14="http://schemas.microsoft.com/office/drawing/2010/main">
                    <a14:imgLayer r:embed="rId5">
                      <a14:imgEffect>
                        <a14:artisticBlur radius="26"/>
                      </a14:imgEffect>
                    </a14:imgLayer>
                  </a14:imgProps>
                </a:ext>
              </a:extLst>
            </a:blip>
            <a:stretch>
              <a:fillRect/>
            </a:stretch>
          </p:blipFill>
          <p:spPr>
            <a:xfrm>
              <a:off x="10850503" y="3143250"/>
              <a:ext cx="1356313" cy="1504950"/>
            </a:xfrm>
            <a:prstGeom prst="rect">
              <a:avLst/>
            </a:prstGeom>
          </p:spPr>
        </p:pic>
      </p:grpSp>
    </p:spTree>
    <p:extLst>
      <p:ext uri="{BB962C8B-B14F-4D97-AF65-F5344CB8AC3E}">
        <p14:creationId xmlns:p14="http://schemas.microsoft.com/office/powerpoint/2010/main" val="947032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6346872" y="3692063"/>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mc:AlternateContent xmlns:mc="http://schemas.openxmlformats.org/markup-compatibility/2006" xmlns:a14="http://schemas.microsoft.com/office/drawing/2010/main">
        <mc:Choice Requires="a14">
          <p:sp>
            <p:nvSpPr>
              <p:cNvPr id="13" name="TextBox 12"/>
              <p:cNvSpPr txBox="1"/>
              <p:nvPr/>
            </p:nvSpPr>
            <p:spPr>
              <a:xfrm>
                <a:off x="5534822" y="2777349"/>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34822" y="2777349"/>
                <a:ext cx="1016383" cy="553998"/>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26097" y="132556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1</m:t>
                          </m:r>
                        </m:sub>
                      </m:sSub>
                    </m:oMath>
                  </m:oMathPara>
                </a14:m>
                <a:endParaRPr lang="he-IL" sz="3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326097" y="1325563"/>
                <a:ext cx="1016383" cy="553998"/>
              </a:xfrm>
              <a:prstGeom prst="rect">
                <a:avLst/>
              </a:prstGeom>
              <a:blipFill rotWithShape="0">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173045" y="131654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2</m:t>
                          </m:r>
                        </m:sub>
                      </m:sSub>
                    </m:oMath>
                  </m:oMathPara>
                </a14:m>
                <a:endParaRPr lang="he-IL"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9173045" y="1316543"/>
                <a:ext cx="1016383" cy="553998"/>
              </a:xfrm>
              <a:prstGeom prst="rect">
                <a:avLst/>
              </a:prstGeom>
              <a:blipFill rotWithShape="0">
                <a:blip r:embed="rId7"/>
                <a:stretch>
                  <a:fillRect/>
                </a:stretch>
              </a:blipFill>
            </p:spPr>
            <p:txBody>
              <a:bodyPr/>
              <a:lstStyle/>
              <a:p>
                <a:r>
                  <a:rPr lang="he-IL">
                    <a:noFill/>
                  </a:rPr>
                  <a:t> </a:t>
                </a:r>
              </a:p>
            </p:txBody>
          </p:sp>
        </mc:Fallback>
      </mc:AlternateContent>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8" name="Rectangle 7"/>
          <p:cNvSpPr/>
          <p:nvPr/>
        </p:nvSpPr>
        <p:spPr>
          <a:xfrm>
            <a:off x="5926769" y="341762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0" name="Right Arrow 29"/>
          <p:cNvSpPr/>
          <p:nvPr/>
        </p:nvSpPr>
        <p:spPr>
          <a:xfrm>
            <a:off x="4952215" y="3686686"/>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spTree>
    <p:extLst>
      <p:ext uri="{BB962C8B-B14F-4D97-AF65-F5344CB8AC3E}">
        <p14:creationId xmlns:p14="http://schemas.microsoft.com/office/powerpoint/2010/main" val="232036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6346872" y="3692063"/>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mc:AlternateContent xmlns:mc="http://schemas.openxmlformats.org/markup-compatibility/2006" xmlns:a14="http://schemas.microsoft.com/office/drawing/2010/main">
        <mc:Choice Requires="a14">
          <p:sp>
            <p:nvSpPr>
              <p:cNvPr id="13" name="TextBox 12"/>
              <p:cNvSpPr txBox="1"/>
              <p:nvPr/>
            </p:nvSpPr>
            <p:spPr>
              <a:xfrm>
                <a:off x="5534822" y="2777349"/>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34822" y="2777349"/>
                <a:ext cx="1016383" cy="553998"/>
              </a:xfrm>
              <a:prstGeom prst="rect">
                <a:avLst/>
              </a:prstGeom>
              <a:blipFill rotWithShape="0">
                <a:blip r:embed="rId5"/>
                <a:stretch>
                  <a:fillRect/>
                </a:stretch>
              </a:blipFill>
            </p:spPr>
            <p:txBody>
              <a:bodyPr/>
              <a:lstStyle/>
              <a:p>
                <a:r>
                  <a:rPr lang="he-IL">
                    <a:noFill/>
                  </a:rPr>
                  <a:t> </a:t>
                </a:r>
              </a:p>
            </p:txBody>
          </p:sp>
        </mc:Fallback>
      </mc:AlternateContent>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8" name="Rectangle 7"/>
          <p:cNvSpPr/>
          <p:nvPr/>
        </p:nvSpPr>
        <p:spPr>
          <a:xfrm>
            <a:off x="5926769" y="341762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0" name="Right Arrow 29"/>
          <p:cNvSpPr/>
          <p:nvPr/>
        </p:nvSpPr>
        <p:spPr>
          <a:xfrm>
            <a:off x="4952215" y="3686686"/>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 </a:t>
                </a:r>
                <a14:m>
                  <m:oMath xmlns:m="http://schemas.openxmlformats.org/officeDocument/2006/math">
                    <m:r>
                      <a:rPr lang="en-US" sz="2800" b="0" i="0" smtClean="0">
                        <a:latin typeface="Cambria Math" panose="02040503050406030204" pitchFamily="18" charset="0"/>
                      </a:rPr>
                      <m:t>≈ </m:t>
                    </m:r>
                  </m:oMath>
                </a14:m>
                <a:r>
                  <a:rPr lang="en-US" sz="2800" dirty="0"/>
                  <a:t>AutoEncoder</a:t>
                </a:r>
              </a:p>
            </p:txBody>
          </p:sp>
        </mc:Choice>
        <mc:Fallback xmlns="">
          <p:sp>
            <p:nvSpPr>
              <p:cNvPr id="33" name="TextBox 32">
                <a:extLst>
                  <a:ext uri="{FF2B5EF4-FFF2-40B4-BE49-F238E27FC236}">
                    <a16:creationId xmlns:a16="http://schemas.microsoft.com/office/drawing/2014/main" id="{70673CE7-CD0E-42B7-86ED-3D796A76183F}"/>
                  </a:ext>
                </a:extLst>
              </p:cNvPr>
              <p:cNvSpPr txBox="1">
                <a:spLocks noRot="1" noChangeAspect="1" noMove="1" noResize="1" noEditPoints="1" noAdjustHandles="1" noChangeArrowheads="1" noChangeShapeType="1" noTextEdit="1"/>
              </p:cNvSpPr>
              <p:nvPr/>
            </p:nvSpPr>
            <p:spPr>
              <a:xfrm>
                <a:off x="196380" y="78908"/>
                <a:ext cx="10143973" cy="523220"/>
              </a:xfrm>
              <a:prstGeom prst="rect">
                <a:avLst/>
              </a:prstGeom>
              <a:blipFill>
                <a:blip r:embed="rId10"/>
                <a:stretch>
                  <a:fillRect l="-1202" t="-11628" b="-32558"/>
                </a:stretch>
              </a:blipFill>
            </p:spPr>
            <p:txBody>
              <a:bodyPr/>
              <a:lstStyle/>
              <a:p>
                <a:r>
                  <a:rPr lang="en-US">
                    <a:noFill/>
                  </a:rPr>
                  <a:t> </a:t>
                </a:r>
              </a:p>
            </p:txBody>
          </p:sp>
        </mc:Fallback>
      </mc:AlternateContent>
      <p:sp>
        <p:nvSpPr>
          <p:cNvPr id="34" name="Freeform 11">
            <a:extLst>
              <a:ext uri="{FF2B5EF4-FFF2-40B4-BE49-F238E27FC236}">
                <a16:creationId xmlns:a16="http://schemas.microsoft.com/office/drawing/2014/main" xmlns="" id="{CD70C861-D6A8-4D10-9335-B7EDCCC50FD9}"/>
              </a:ext>
            </a:extLst>
          </p:cNvPr>
          <p:cNvSpPr/>
          <p:nvPr/>
        </p:nvSpPr>
        <p:spPr>
          <a:xfrm>
            <a:off x="7166344" y="1594885"/>
            <a:ext cx="3583172" cy="5135524"/>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Freeform 31">
            <a:extLst>
              <a:ext uri="{FF2B5EF4-FFF2-40B4-BE49-F238E27FC236}">
                <a16:creationId xmlns:a16="http://schemas.microsoft.com/office/drawing/2014/main" xmlns="" id="{4F7F8613-D07E-4988-9C59-F6101CD679BD}"/>
              </a:ext>
            </a:extLst>
          </p:cNvPr>
          <p:cNvSpPr/>
          <p:nvPr/>
        </p:nvSpPr>
        <p:spPr>
          <a:xfrm flipH="1">
            <a:off x="1326095" y="1507601"/>
            <a:ext cx="3574939" cy="5222807"/>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xmlns="" id="{5D91D4AD-7CBE-4074-B8D2-3BA292592EEC}"/>
              </a:ext>
            </a:extLst>
          </p:cNvPr>
          <p:cNvSpPr txBox="1"/>
          <p:nvPr/>
        </p:nvSpPr>
        <p:spPr>
          <a:xfrm>
            <a:off x="2713812" y="3186113"/>
            <a:ext cx="665203" cy="1323439"/>
          </a:xfrm>
          <a:prstGeom prst="rect">
            <a:avLst/>
          </a:prstGeom>
          <a:noFill/>
        </p:spPr>
        <p:txBody>
          <a:bodyPr wrap="square" rtlCol="1">
            <a:spAutoFit/>
          </a:bodyPr>
          <a:lstStyle/>
          <a:p>
            <a:r>
              <a:rPr lang="en-US" sz="8000" b="1" dirty="0"/>
              <a:t>E</a:t>
            </a:r>
            <a:endParaRPr lang="he-IL" sz="8000" b="1" dirty="0"/>
          </a:p>
        </p:txBody>
      </p:sp>
      <p:sp>
        <p:nvSpPr>
          <p:cNvPr id="37" name="TextBox 36">
            <a:extLst>
              <a:ext uri="{FF2B5EF4-FFF2-40B4-BE49-F238E27FC236}">
                <a16:creationId xmlns:a16="http://schemas.microsoft.com/office/drawing/2014/main" xmlns="" id="{A0A1E4D2-47E0-43BA-9F9C-D662E4BAED1A}"/>
              </a:ext>
            </a:extLst>
          </p:cNvPr>
          <p:cNvSpPr txBox="1"/>
          <p:nvPr/>
        </p:nvSpPr>
        <p:spPr>
          <a:xfrm>
            <a:off x="8708506" y="3256896"/>
            <a:ext cx="665203" cy="1323439"/>
          </a:xfrm>
          <a:prstGeom prst="rect">
            <a:avLst/>
          </a:prstGeom>
          <a:noFill/>
        </p:spPr>
        <p:txBody>
          <a:bodyPr wrap="square" rtlCol="1">
            <a:spAutoFit/>
          </a:bodyPr>
          <a:lstStyle/>
          <a:p>
            <a:r>
              <a:rPr lang="en-US" sz="8000" b="1" dirty="0"/>
              <a:t>D</a:t>
            </a:r>
            <a:endParaRPr lang="he-IL" sz="8000" b="1" dirty="0"/>
          </a:p>
        </p:txBody>
      </p:sp>
    </p:spTree>
    <p:extLst>
      <p:ext uri="{BB962C8B-B14F-4D97-AF65-F5344CB8AC3E}">
        <p14:creationId xmlns:p14="http://schemas.microsoft.com/office/powerpoint/2010/main" val="387763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45"/>
          <a:stretch/>
        </p:blipFill>
        <p:spPr>
          <a:xfrm>
            <a:off x="6353166" y="2900622"/>
            <a:ext cx="5573737" cy="3490549"/>
          </a:xfrm>
          <a:prstGeom prst="rect">
            <a:avLst/>
          </a:prstGeom>
        </p:spPr>
      </p:pic>
      <p:sp>
        <p:nvSpPr>
          <p:cNvPr id="8" name="Rectangle 7">
            <a:extLst>
              <a:ext uri="{FF2B5EF4-FFF2-40B4-BE49-F238E27FC236}">
                <a16:creationId xmlns:a16="http://schemas.microsoft.com/office/drawing/2014/main" xmlns="" id="{35F9139D-283F-4473-9A2A-A8AF0C64F67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DD84CAB-8E4A-4201-B68E-E67657465FD6}"/>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pic>
        <p:nvPicPr>
          <p:cNvPr id="10" name="Picture 9">
            <a:extLst>
              <a:ext uri="{FF2B5EF4-FFF2-40B4-BE49-F238E27FC236}">
                <a16:creationId xmlns:a16="http://schemas.microsoft.com/office/drawing/2014/main" xmlns="" id="{61F2828B-E0D8-4883-A8A0-999F456E64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63406" y="759947"/>
            <a:ext cx="3779520" cy="2155061"/>
          </a:xfrm>
          <a:prstGeom prst="rect">
            <a:avLst/>
          </a:prstGeom>
        </p:spPr>
      </p:pic>
      <p:pic>
        <p:nvPicPr>
          <p:cNvPr id="11" name="Picture 10">
            <a:extLst>
              <a:ext uri="{FF2B5EF4-FFF2-40B4-BE49-F238E27FC236}">
                <a16:creationId xmlns:a16="http://schemas.microsoft.com/office/drawing/2014/main" xmlns="" id="{06CCC6C6-D111-4E3B-8965-E34A42E22CA1}"/>
              </a:ext>
            </a:extLst>
          </p:cNvPr>
          <p:cNvPicPr>
            <a:picLocks noChangeAspect="1"/>
          </p:cNvPicPr>
          <p:nvPr/>
        </p:nvPicPr>
        <p:blipFill rotWithShape="1">
          <a:blip r:embed="rId5">
            <a:extLst>
              <a:ext uri="{28A0092B-C50C-407E-A947-70E740481C1C}">
                <a14:useLocalDpi xmlns:a14="http://schemas.microsoft.com/office/drawing/2010/main" val="0"/>
              </a:ext>
            </a:extLst>
          </a:blip>
          <a:srcRect l="4480" b="2318"/>
          <a:stretch/>
        </p:blipFill>
        <p:spPr>
          <a:xfrm>
            <a:off x="519888" y="2940653"/>
            <a:ext cx="5437038" cy="3450518"/>
          </a:xfrm>
          <a:prstGeom prst="rect">
            <a:avLst/>
          </a:prstGeom>
        </p:spPr>
      </p:pic>
    </p:spTree>
    <p:extLst>
      <p:ext uri="{BB962C8B-B14F-4D97-AF65-F5344CB8AC3E}">
        <p14:creationId xmlns:p14="http://schemas.microsoft.com/office/powerpoint/2010/main" val="4585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072C10D-5C4B-4DFD-BDE2-5A1E30A495D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BD930F4-DD34-4CD1-82F2-1874531D7C62}"/>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Reconstruction with </a:t>
            </a:r>
            <a:r>
              <a:rPr lang="en-US" sz="2800" dirty="0" err="1"/>
              <a:t>AutoEncoder</a:t>
            </a:r>
            <a:endParaRPr lang="en-US" sz="2800" dirty="0"/>
          </a:p>
        </p:txBody>
      </p:sp>
      <p:grpSp>
        <p:nvGrpSpPr>
          <p:cNvPr id="8" name="Group 7">
            <a:extLst>
              <a:ext uri="{FF2B5EF4-FFF2-40B4-BE49-F238E27FC236}">
                <a16:creationId xmlns:a16="http://schemas.microsoft.com/office/drawing/2014/main" xmlns="" id="{29497DF9-5D4B-43F6-818B-9A83C6EDF61E}"/>
              </a:ext>
            </a:extLst>
          </p:cNvPr>
          <p:cNvGrpSpPr/>
          <p:nvPr/>
        </p:nvGrpSpPr>
        <p:grpSpPr>
          <a:xfrm>
            <a:off x="209892" y="1834342"/>
            <a:ext cx="5799607" cy="4432528"/>
            <a:chOff x="2300454" y="1353794"/>
            <a:chExt cx="5799607" cy="4432528"/>
          </a:xfrm>
        </p:grpSpPr>
        <p:pic>
          <p:nvPicPr>
            <p:cNvPr id="9" name="Picture 8">
              <a:extLst>
                <a:ext uri="{FF2B5EF4-FFF2-40B4-BE49-F238E27FC236}">
                  <a16:creationId xmlns:a16="http://schemas.microsoft.com/office/drawing/2014/main" xmlns="" id="{C1E36FA7-111E-4F42-850A-2DCCD10B9087}"/>
                </a:ext>
              </a:extLst>
            </p:cNvPr>
            <p:cNvPicPr>
              <a:picLocks noChangeAspect="1"/>
            </p:cNvPicPr>
            <p:nvPr/>
          </p:nvPicPr>
          <p:blipFill rotWithShape="1">
            <a:blip r:embed="rId3"/>
            <a:srcRect l="85520"/>
            <a:stretch/>
          </p:blipFill>
          <p:spPr>
            <a:xfrm>
              <a:off x="2300454" y="1353794"/>
              <a:ext cx="854227" cy="4432528"/>
            </a:xfrm>
            <a:prstGeom prst="rect">
              <a:avLst/>
            </a:prstGeom>
          </p:spPr>
        </p:pic>
        <p:pic>
          <p:nvPicPr>
            <p:cNvPr id="10" name="Picture 9">
              <a:extLst>
                <a:ext uri="{FF2B5EF4-FFF2-40B4-BE49-F238E27FC236}">
                  <a16:creationId xmlns:a16="http://schemas.microsoft.com/office/drawing/2014/main" xmlns="" id="{E39AA2AC-56C9-4A09-869E-AA61660A8C35}"/>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grpSp>
        <p:nvGrpSpPr>
          <p:cNvPr id="16" name="Group 15">
            <a:extLst>
              <a:ext uri="{FF2B5EF4-FFF2-40B4-BE49-F238E27FC236}">
                <a16:creationId xmlns:a16="http://schemas.microsoft.com/office/drawing/2014/main" xmlns="" id="{7C32C441-C40D-474A-A6C3-CF495FACAA99}"/>
              </a:ext>
            </a:extLst>
          </p:cNvPr>
          <p:cNvGrpSpPr/>
          <p:nvPr/>
        </p:nvGrpSpPr>
        <p:grpSpPr>
          <a:xfrm>
            <a:off x="7559978" y="1788621"/>
            <a:ext cx="4251023" cy="4658009"/>
            <a:chOff x="5199730" y="1552399"/>
            <a:chExt cx="4027859" cy="4413480"/>
          </a:xfrm>
        </p:grpSpPr>
        <p:pic>
          <p:nvPicPr>
            <p:cNvPr id="11" name="Picture 10">
              <a:extLst>
                <a:ext uri="{FF2B5EF4-FFF2-40B4-BE49-F238E27FC236}">
                  <a16:creationId xmlns:a16="http://schemas.microsoft.com/office/drawing/2014/main" xmlns="" id="{81108DE5-0869-472E-9C8D-2FAFF586614A}"/>
                </a:ext>
              </a:extLst>
            </p:cNvPr>
            <p:cNvPicPr>
              <a:picLocks noChangeAspect="1"/>
            </p:cNvPicPr>
            <p:nvPr/>
          </p:nvPicPr>
          <p:blipFill rotWithShape="1">
            <a:blip r:embed="rId4">
              <a:clrChange>
                <a:clrFrom>
                  <a:srgbClr val="FFFFFF"/>
                </a:clrFrom>
                <a:clrTo>
                  <a:srgbClr val="FFFFFF">
                    <a:alpha val="0"/>
                  </a:srgbClr>
                </a:clrTo>
              </a:clrChange>
            </a:blip>
            <a:srcRect l="3661" r="83629"/>
            <a:stretch/>
          </p:blipFill>
          <p:spPr>
            <a:xfrm>
              <a:off x="6029339" y="1552402"/>
              <a:ext cx="708660" cy="4413477"/>
            </a:xfrm>
            <a:prstGeom prst="rect">
              <a:avLst/>
            </a:prstGeom>
          </p:spPr>
        </p:pic>
        <p:pic>
          <p:nvPicPr>
            <p:cNvPr id="12" name="Picture 11">
              <a:extLst>
                <a:ext uri="{FF2B5EF4-FFF2-40B4-BE49-F238E27FC236}">
                  <a16:creationId xmlns:a16="http://schemas.microsoft.com/office/drawing/2014/main" xmlns="" id="{9A3B7E1C-0D69-4660-A8FC-DC1B720D0415}"/>
                </a:ext>
              </a:extLst>
            </p:cNvPr>
            <p:cNvPicPr>
              <a:picLocks noChangeAspect="1"/>
            </p:cNvPicPr>
            <p:nvPr/>
          </p:nvPicPr>
          <p:blipFill rotWithShape="1">
            <a:blip r:embed="rId4">
              <a:clrChange>
                <a:clrFrom>
                  <a:srgbClr val="FFFFFF"/>
                </a:clrFrom>
                <a:clrTo>
                  <a:srgbClr val="FFFFFF">
                    <a:alpha val="0"/>
                  </a:srgbClr>
                </a:clrTo>
              </a:clrChange>
            </a:blip>
            <a:srcRect l="24281" r="63009"/>
            <a:stretch/>
          </p:blipFill>
          <p:spPr>
            <a:xfrm>
              <a:off x="6873318" y="1552401"/>
              <a:ext cx="708661" cy="4413477"/>
            </a:xfrm>
            <a:prstGeom prst="rect">
              <a:avLst/>
            </a:prstGeom>
          </p:spPr>
        </p:pic>
        <p:pic>
          <p:nvPicPr>
            <p:cNvPr id="13" name="Picture 12">
              <a:extLst>
                <a:ext uri="{FF2B5EF4-FFF2-40B4-BE49-F238E27FC236}">
                  <a16:creationId xmlns:a16="http://schemas.microsoft.com/office/drawing/2014/main" xmlns="" id="{94B220FC-F358-4DC6-B9AB-9320A4C588B0}"/>
                </a:ext>
              </a:extLst>
            </p:cNvPr>
            <p:cNvPicPr>
              <a:picLocks noChangeAspect="1"/>
            </p:cNvPicPr>
            <p:nvPr/>
          </p:nvPicPr>
          <p:blipFill rotWithShape="1">
            <a:blip r:embed="rId4">
              <a:clrChange>
                <a:clrFrom>
                  <a:srgbClr val="FFFFFF"/>
                </a:clrFrom>
                <a:clrTo>
                  <a:srgbClr val="FFFFFF">
                    <a:alpha val="0"/>
                  </a:srgbClr>
                </a:clrTo>
              </a:clrChange>
            </a:blip>
            <a:srcRect l="44097" r="43193"/>
            <a:stretch/>
          </p:blipFill>
          <p:spPr>
            <a:xfrm>
              <a:off x="7627621" y="1552400"/>
              <a:ext cx="708660" cy="4413477"/>
            </a:xfrm>
            <a:prstGeom prst="rect">
              <a:avLst/>
            </a:prstGeom>
          </p:spPr>
        </p:pic>
        <p:pic>
          <p:nvPicPr>
            <p:cNvPr id="14" name="Picture 13">
              <a:extLst>
                <a:ext uri="{FF2B5EF4-FFF2-40B4-BE49-F238E27FC236}">
                  <a16:creationId xmlns:a16="http://schemas.microsoft.com/office/drawing/2014/main" xmlns="" id="{3F8A4E93-2465-4B78-9FF6-A06153FF7B91}"/>
                </a:ext>
              </a:extLst>
            </p:cNvPr>
            <p:cNvPicPr>
              <a:picLocks noChangeAspect="1"/>
            </p:cNvPicPr>
            <p:nvPr/>
          </p:nvPicPr>
          <p:blipFill rotWithShape="1">
            <a:blip r:embed="rId4">
              <a:clrChange>
                <a:clrFrom>
                  <a:srgbClr val="FFFFFF"/>
                </a:clrFrom>
                <a:clrTo>
                  <a:srgbClr val="FFFFFF">
                    <a:alpha val="0"/>
                  </a:srgbClr>
                </a:clrTo>
              </a:clrChange>
            </a:blip>
            <a:srcRect l="65296" r="21994"/>
            <a:stretch/>
          </p:blipFill>
          <p:spPr>
            <a:xfrm>
              <a:off x="8518928" y="1552399"/>
              <a:ext cx="708661" cy="4413477"/>
            </a:xfrm>
            <a:prstGeom prst="rect">
              <a:avLst/>
            </a:prstGeom>
          </p:spPr>
        </p:pic>
        <p:pic>
          <p:nvPicPr>
            <p:cNvPr id="15" name="Picture 14">
              <a:extLst>
                <a:ext uri="{FF2B5EF4-FFF2-40B4-BE49-F238E27FC236}">
                  <a16:creationId xmlns:a16="http://schemas.microsoft.com/office/drawing/2014/main" xmlns="" id="{EEB586A4-CA51-4CD7-AC4D-9886EEA22752}"/>
                </a:ext>
              </a:extLst>
            </p:cNvPr>
            <p:cNvPicPr>
              <a:picLocks noChangeAspect="1"/>
            </p:cNvPicPr>
            <p:nvPr/>
          </p:nvPicPr>
          <p:blipFill rotWithShape="1">
            <a:blip r:embed="rId4">
              <a:clrChange>
                <a:clrFrom>
                  <a:srgbClr val="FFFFFF"/>
                </a:clrFrom>
                <a:clrTo>
                  <a:srgbClr val="FFFFFF">
                    <a:alpha val="0"/>
                  </a:srgbClr>
                </a:clrTo>
              </a:clrChange>
            </a:blip>
            <a:srcRect l="85078" r="794"/>
            <a:stretch/>
          </p:blipFill>
          <p:spPr>
            <a:xfrm>
              <a:off x="5199730" y="1552399"/>
              <a:ext cx="787713" cy="4413477"/>
            </a:xfrm>
            <a:prstGeom prst="rect">
              <a:avLst/>
            </a:prstGeom>
          </p:spPr>
        </p:pic>
      </p:grpSp>
      <p:sp>
        <p:nvSpPr>
          <p:cNvPr id="17" name="TextBox 16">
            <a:extLst>
              <a:ext uri="{FF2B5EF4-FFF2-40B4-BE49-F238E27FC236}">
                <a16:creationId xmlns:a16="http://schemas.microsoft.com/office/drawing/2014/main" xmlns="" id="{07B346D1-DD5A-431B-B8F1-AC4BB706051E}"/>
              </a:ext>
            </a:extLst>
          </p:cNvPr>
          <p:cNvSpPr txBox="1"/>
          <p:nvPr/>
        </p:nvSpPr>
        <p:spPr>
          <a:xfrm>
            <a:off x="2718601" y="1107608"/>
            <a:ext cx="1106640" cy="523220"/>
          </a:xfrm>
          <a:prstGeom prst="rect">
            <a:avLst/>
          </a:prstGeom>
          <a:noFill/>
        </p:spPr>
        <p:txBody>
          <a:bodyPr wrap="square" rtlCol="0">
            <a:spAutoFit/>
          </a:bodyPr>
          <a:lstStyle/>
          <a:p>
            <a:pPr algn="l" rtl="0"/>
            <a:r>
              <a:rPr lang="en-US" sz="2800" dirty="0"/>
              <a:t>PCA</a:t>
            </a:r>
          </a:p>
        </p:txBody>
      </p:sp>
      <p:sp>
        <p:nvSpPr>
          <p:cNvPr id="18" name="TextBox 17">
            <a:extLst>
              <a:ext uri="{FF2B5EF4-FFF2-40B4-BE49-F238E27FC236}">
                <a16:creationId xmlns:a16="http://schemas.microsoft.com/office/drawing/2014/main" xmlns="" id="{3E7B534D-8FAC-48B6-877F-AE6C1535D5AA}"/>
              </a:ext>
            </a:extLst>
          </p:cNvPr>
          <p:cNvSpPr txBox="1"/>
          <p:nvPr/>
        </p:nvSpPr>
        <p:spPr>
          <a:xfrm>
            <a:off x="9382170" y="1107608"/>
            <a:ext cx="692045" cy="523220"/>
          </a:xfrm>
          <a:prstGeom prst="rect">
            <a:avLst/>
          </a:prstGeom>
          <a:noFill/>
        </p:spPr>
        <p:txBody>
          <a:bodyPr wrap="square" rtlCol="0">
            <a:spAutoFit/>
          </a:bodyPr>
          <a:lstStyle/>
          <a:p>
            <a:pPr algn="l" rtl="0"/>
            <a:r>
              <a:rPr lang="en-US" sz="2800" dirty="0"/>
              <a:t>AE</a:t>
            </a:r>
          </a:p>
        </p:txBody>
      </p:sp>
    </p:spTree>
    <p:extLst>
      <p:ext uri="{BB962C8B-B14F-4D97-AF65-F5344CB8AC3E}">
        <p14:creationId xmlns:p14="http://schemas.microsoft.com/office/powerpoint/2010/main" val="196481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“DP” </a:t>
            </a:r>
            <a:r>
              <a:rPr lang="en-US" sz="2800" dirty="0" err="1"/>
              <a:t>AutoEncoder</a:t>
            </a:r>
            <a:endParaRPr lang="en-US" sz="2800" dirty="0"/>
          </a:p>
        </p:txBody>
      </p:sp>
      <p:sp>
        <p:nvSpPr>
          <p:cNvPr id="34" name="Freeform 11">
            <a:extLst>
              <a:ext uri="{FF2B5EF4-FFF2-40B4-BE49-F238E27FC236}">
                <a16:creationId xmlns:a16="http://schemas.microsoft.com/office/drawing/2014/main" xmlns="" id="{CD70C861-D6A8-4D10-9335-B7EDCCC50FD9}"/>
              </a:ext>
            </a:extLst>
          </p:cNvPr>
          <p:cNvSpPr/>
          <p:nvPr/>
        </p:nvSpPr>
        <p:spPr>
          <a:xfrm>
            <a:off x="7166344" y="1594885"/>
            <a:ext cx="3583172" cy="5135524"/>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Freeform 31">
            <a:extLst>
              <a:ext uri="{FF2B5EF4-FFF2-40B4-BE49-F238E27FC236}">
                <a16:creationId xmlns:a16="http://schemas.microsoft.com/office/drawing/2014/main" xmlns="" id="{4F7F8613-D07E-4988-9C59-F6101CD679BD}"/>
              </a:ext>
            </a:extLst>
          </p:cNvPr>
          <p:cNvSpPr/>
          <p:nvPr/>
        </p:nvSpPr>
        <p:spPr>
          <a:xfrm flipH="1">
            <a:off x="1326095" y="1507601"/>
            <a:ext cx="3574939" cy="5222807"/>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xmlns="" id="{5D91D4AD-7CBE-4074-B8D2-3BA292592EEC}"/>
              </a:ext>
            </a:extLst>
          </p:cNvPr>
          <p:cNvSpPr txBox="1"/>
          <p:nvPr/>
        </p:nvSpPr>
        <p:spPr>
          <a:xfrm>
            <a:off x="2713812" y="3186113"/>
            <a:ext cx="665203" cy="1323439"/>
          </a:xfrm>
          <a:prstGeom prst="rect">
            <a:avLst/>
          </a:prstGeom>
          <a:noFill/>
        </p:spPr>
        <p:txBody>
          <a:bodyPr wrap="square" rtlCol="1">
            <a:spAutoFit/>
          </a:bodyPr>
          <a:lstStyle/>
          <a:p>
            <a:r>
              <a:rPr lang="en-US" sz="8000" b="1" dirty="0"/>
              <a:t>E</a:t>
            </a:r>
            <a:endParaRPr lang="he-IL" sz="8000" b="1" dirty="0"/>
          </a:p>
        </p:txBody>
      </p:sp>
      <p:sp>
        <p:nvSpPr>
          <p:cNvPr id="37" name="TextBox 36">
            <a:extLst>
              <a:ext uri="{FF2B5EF4-FFF2-40B4-BE49-F238E27FC236}">
                <a16:creationId xmlns:a16="http://schemas.microsoft.com/office/drawing/2014/main" xmlns="" id="{A0A1E4D2-47E0-43BA-9F9C-D662E4BAED1A}"/>
              </a:ext>
            </a:extLst>
          </p:cNvPr>
          <p:cNvSpPr txBox="1"/>
          <p:nvPr/>
        </p:nvSpPr>
        <p:spPr>
          <a:xfrm>
            <a:off x="8708506" y="3256896"/>
            <a:ext cx="665203" cy="1323439"/>
          </a:xfrm>
          <a:prstGeom prst="rect">
            <a:avLst/>
          </a:prstGeom>
          <a:noFill/>
        </p:spPr>
        <p:txBody>
          <a:bodyPr wrap="square" rtlCol="1">
            <a:spAutoFit/>
          </a:bodyPr>
          <a:lstStyle/>
          <a:p>
            <a:r>
              <a:rPr lang="en-US" sz="8000" b="1" dirty="0"/>
              <a:t>D</a:t>
            </a:r>
            <a:endParaRPr lang="he-IL" sz="8000" b="1" dirty="0"/>
          </a:p>
        </p:txBody>
      </p:sp>
      <p:sp>
        <p:nvSpPr>
          <p:cNvPr id="38" name="Right Arrow 10">
            <a:extLst>
              <a:ext uri="{FF2B5EF4-FFF2-40B4-BE49-F238E27FC236}">
                <a16:creationId xmlns:a16="http://schemas.microsoft.com/office/drawing/2014/main" xmlns="" id="{7BAC5D5B-3DC9-4DA4-841B-10054295400A}"/>
              </a:ext>
            </a:extLst>
          </p:cNvPr>
          <p:cNvSpPr/>
          <p:nvPr/>
        </p:nvSpPr>
        <p:spPr>
          <a:xfrm>
            <a:off x="6843041" y="3786728"/>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9" name="Rectangle 38">
            <a:extLst>
              <a:ext uri="{FF2B5EF4-FFF2-40B4-BE49-F238E27FC236}">
                <a16:creationId xmlns:a16="http://schemas.microsoft.com/office/drawing/2014/main" xmlns="" id="{85E85C47-468E-4676-819F-3C90C96D3DDE}"/>
              </a:ext>
            </a:extLst>
          </p:cNvPr>
          <p:cNvSpPr/>
          <p:nvPr/>
        </p:nvSpPr>
        <p:spPr>
          <a:xfrm>
            <a:off x="5399791" y="3581849"/>
            <a:ext cx="186959" cy="794959"/>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9511233A-28A3-49F8-A218-8B4EADD51801}"/>
                  </a:ext>
                </a:extLst>
              </p:cNvPr>
              <p:cNvSpPr txBox="1"/>
              <p:nvPr/>
            </p:nvSpPr>
            <p:spPr>
              <a:xfrm>
                <a:off x="5096481" y="2971066"/>
                <a:ext cx="817329"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40" name="TextBox 39">
                <a:extLst>
                  <a:ext uri="{FF2B5EF4-FFF2-40B4-BE49-F238E27FC236}">
                    <a16:creationId xmlns:a16="http://schemas.microsoft.com/office/drawing/2014/main" id="{9511233A-28A3-49F8-A218-8B4EADD51801}"/>
                  </a:ext>
                </a:extLst>
              </p:cNvPr>
              <p:cNvSpPr txBox="1">
                <a:spLocks noRot="1" noChangeAspect="1" noMove="1" noResize="1" noEditPoints="1" noAdjustHandles="1" noChangeArrowheads="1" noChangeShapeType="1" noTextEdit="1"/>
              </p:cNvSpPr>
              <p:nvPr/>
            </p:nvSpPr>
            <p:spPr>
              <a:xfrm>
                <a:off x="5096481" y="2971066"/>
                <a:ext cx="817329" cy="553998"/>
              </a:xfrm>
              <a:prstGeom prst="rect">
                <a:avLst/>
              </a:prstGeom>
              <a:blipFill>
                <a:blip r:embed="rId10"/>
                <a:stretch>
                  <a:fillRect/>
                </a:stretch>
              </a:blipFill>
            </p:spPr>
            <p:txBody>
              <a:bodyPr/>
              <a:lstStyle/>
              <a:p>
                <a:r>
                  <a:rPr lang="en-US">
                    <a:noFill/>
                  </a:rPr>
                  <a:t> </a:t>
                </a:r>
              </a:p>
            </p:txBody>
          </p:sp>
        </mc:Fallback>
      </mc:AlternateContent>
      <p:sp>
        <p:nvSpPr>
          <p:cNvPr id="41" name="Right Arrow 34">
            <a:extLst>
              <a:ext uri="{FF2B5EF4-FFF2-40B4-BE49-F238E27FC236}">
                <a16:creationId xmlns:a16="http://schemas.microsoft.com/office/drawing/2014/main" xmlns="" id="{3356313B-402A-452E-8EB9-3CC0167062AF}"/>
              </a:ext>
            </a:extLst>
          </p:cNvPr>
          <p:cNvSpPr/>
          <p:nvPr/>
        </p:nvSpPr>
        <p:spPr>
          <a:xfrm>
            <a:off x="4996912" y="3821312"/>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42" name="Rectangle 41">
            <a:extLst>
              <a:ext uri="{FF2B5EF4-FFF2-40B4-BE49-F238E27FC236}">
                <a16:creationId xmlns:a16="http://schemas.microsoft.com/office/drawing/2014/main" xmlns="" id="{8BC8B703-8AFF-4FE5-81D3-FFBF99604053}"/>
              </a:ext>
            </a:extLst>
          </p:cNvPr>
          <p:cNvSpPr/>
          <p:nvPr/>
        </p:nvSpPr>
        <p:spPr>
          <a:xfrm>
            <a:off x="6450798" y="3581848"/>
            <a:ext cx="186959" cy="794959"/>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pic>
        <p:nvPicPr>
          <p:cNvPr id="43" name="Picture 42">
            <a:extLst>
              <a:ext uri="{FF2B5EF4-FFF2-40B4-BE49-F238E27FC236}">
                <a16:creationId xmlns:a16="http://schemas.microsoft.com/office/drawing/2014/main" xmlns="" id="{94A630AE-B9D9-4D5C-922B-B341337A88F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184960" y="3009755"/>
            <a:ext cx="676840" cy="670205"/>
          </a:xfrm>
          <a:prstGeom prst="rect">
            <a:avLst/>
          </a:prstGeom>
        </p:spPr>
      </p:pic>
      <p:sp>
        <p:nvSpPr>
          <p:cNvPr id="44" name="Right Arrow 40">
            <a:extLst>
              <a:ext uri="{FF2B5EF4-FFF2-40B4-BE49-F238E27FC236}">
                <a16:creationId xmlns:a16="http://schemas.microsoft.com/office/drawing/2014/main" xmlns="" id="{12AEAC76-7E43-42BA-ABA7-749B09B7B502}"/>
              </a:ext>
            </a:extLst>
          </p:cNvPr>
          <p:cNvSpPr/>
          <p:nvPr/>
        </p:nvSpPr>
        <p:spPr>
          <a:xfrm>
            <a:off x="5891899" y="3795304"/>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Tree>
    <p:extLst>
      <p:ext uri="{BB962C8B-B14F-4D97-AF65-F5344CB8AC3E}">
        <p14:creationId xmlns:p14="http://schemas.microsoft.com/office/powerpoint/2010/main" val="29466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a16="http://schemas.microsoft.com/office/drawing/2014/main" xmlns="" id="{03EBAA52-8D57-4178-813D-18CF7A30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925" y="1238628"/>
            <a:ext cx="7350149" cy="4380744"/>
          </a:xfrm>
        </p:spPr>
      </p:pic>
      <p:sp>
        <p:nvSpPr>
          <p:cNvPr id="6" name="Rectangle 5">
            <a:extLst>
              <a:ext uri="{FF2B5EF4-FFF2-40B4-BE49-F238E27FC236}">
                <a16:creationId xmlns:a16="http://schemas.microsoft.com/office/drawing/2014/main" xmlns="" id="{F43D128D-B0A3-432E-960A-ADEFF3BD51E5}"/>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5A9EA52-3AA5-4EF4-8DB1-A2525CE0EAF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 PCA example</a:t>
            </a:r>
          </a:p>
        </p:txBody>
      </p:sp>
    </p:spTree>
    <p:extLst>
      <p:ext uri="{BB962C8B-B14F-4D97-AF65-F5344CB8AC3E}">
        <p14:creationId xmlns:p14="http://schemas.microsoft.com/office/powerpoint/2010/main" val="182615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 y="1071245"/>
            <a:ext cx="10515600" cy="4351338"/>
          </a:xfrm>
        </p:spPr>
        <p:txBody>
          <a:bodyPr/>
          <a:lstStyle/>
          <a:p>
            <a:pPr algn="l" rtl="0"/>
            <a:r>
              <a:rPr lang="en-US" dirty="0"/>
              <a:t>As usual, two metrics of interest:</a:t>
            </a:r>
          </a:p>
          <a:p>
            <a:pPr lvl="1" algn="l" rtl="0"/>
            <a:r>
              <a:rPr lang="en-US" dirty="0"/>
              <a:t>Privacy – represented by loss of identity</a:t>
            </a:r>
          </a:p>
          <a:p>
            <a:pPr lvl="1" algn="l" rtl="0"/>
            <a:r>
              <a:rPr lang="en-US" dirty="0"/>
              <a:t>Accuracy – most statistics remain the same</a:t>
            </a:r>
          </a:p>
          <a:p>
            <a:pPr algn="l" rtl="0"/>
            <a:endParaRPr lang="en-US" dirty="0"/>
          </a:p>
          <a:p>
            <a:pPr algn="l" rtl="0"/>
            <a:r>
              <a:rPr lang="en-US" dirty="0"/>
              <a:t>Hard (but may be possible) to prove theoretically</a:t>
            </a:r>
          </a:p>
          <a:p>
            <a:pPr algn="l" rtl="0"/>
            <a:endParaRPr lang="en-US" dirty="0"/>
          </a:p>
          <a:p>
            <a:pPr algn="l" rtl="0"/>
            <a:r>
              <a:rPr lang="en-US" dirty="0"/>
              <a:t>Manageable to test empirically </a:t>
            </a:r>
          </a:p>
        </p:txBody>
      </p:sp>
      <p:pic>
        <p:nvPicPr>
          <p:cNvPr id="4" name="Picture 3"/>
          <p:cNvPicPr>
            <a:picLocks noChangeAspect="1"/>
          </p:cNvPicPr>
          <p:nvPr/>
        </p:nvPicPr>
        <p:blipFill>
          <a:blip r:embed="rId3"/>
          <a:stretch>
            <a:fillRect/>
          </a:stretch>
        </p:blipFill>
        <p:spPr>
          <a:xfrm>
            <a:off x="8667996" y="781294"/>
            <a:ext cx="2896922" cy="2847158"/>
          </a:xfrm>
          <a:prstGeom prst="rect">
            <a:avLst/>
          </a:prstGeom>
        </p:spPr>
      </p:pic>
      <p:sp>
        <p:nvSpPr>
          <p:cNvPr id="5" name="Rectangle 4">
            <a:extLst>
              <a:ext uri="{FF2B5EF4-FFF2-40B4-BE49-F238E27FC236}">
                <a16:creationId xmlns:a16="http://schemas.microsoft.com/office/drawing/2014/main" xmlns=""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Performance Evaluation in our Project</a:t>
            </a:r>
          </a:p>
        </p:txBody>
      </p:sp>
      <p:pic>
        <p:nvPicPr>
          <p:cNvPr id="9" name="Picture 8" descr="A person looking at the camera&#10;&#10;Description automatically generated">
            <a:extLst>
              <a:ext uri="{FF2B5EF4-FFF2-40B4-BE49-F238E27FC236}">
                <a16:creationId xmlns:a16="http://schemas.microsoft.com/office/drawing/2014/main" xmlns="" id="{FD90ECF3-3CFC-4619-AEF7-87186A61B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383" y="3870960"/>
            <a:ext cx="2108177" cy="281178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xmlns="" id="{45F08DA3-C7C3-4D14-9C91-1FBBBE594F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366" y="3870960"/>
            <a:ext cx="2108177" cy="2811780"/>
          </a:xfrm>
          <a:prstGeom prst="rect">
            <a:avLst/>
          </a:prstGeom>
        </p:spPr>
      </p:pic>
      <p:sp>
        <p:nvSpPr>
          <p:cNvPr id="11" name="Rectangle 10">
            <a:extLst>
              <a:ext uri="{FF2B5EF4-FFF2-40B4-BE49-F238E27FC236}">
                <a16:creationId xmlns:a16="http://schemas.microsoft.com/office/drawing/2014/main" xmlns="" id="{3CE0159F-E1D3-44B2-80DE-B594A6FD7018}"/>
              </a:ext>
            </a:extLst>
          </p:cNvPr>
          <p:cNvSpPr/>
          <p:nvPr/>
        </p:nvSpPr>
        <p:spPr>
          <a:xfrm rot="10800000">
            <a:off x="7465371" y="4238926"/>
            <a:ext cx="1202625" cy="1547830"/>
          </a:xfrm>
          <a:prstGeom prst="rect">
            <a:avLst/>
          </a:prstGeom>
          <a:noFill/>
          <a:ln w="38100">
            <a:solidFill>
              <a:srgbClr val="2FF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4AACB89B-C910-47CE-9EBE-9E7C6979033F}"/>
              </a:ext>
            </a:extLst>
          </p:cNvPr>
          <p:cNvSpPr txBox="1"/>
          <p:nvPr/>
        </p:nvSpPr>
        <p:spPr>
          <a:xfrm>
            <a:off x="2450321" y="5160973"/>
            <a:ext cx="3645678" cy="461665"/>
          </a:xfrm>
          <a:prstGeom prst="rect">
            <a:avLst/>
          </a:prstGeom>
          <a:noFill/>
        </p:spPr>
        <p:txBody>
          <a:bodyPr wrap="square" rtlCol="0">
            <a:spAutoFit/>
          </a:bodyPr>
          <a:lstStyle/>
          <a:p>
            <a:pPr rtl="0"/>
            <a:r>
              <a:rPr lang="en-US" sz="2400" b="1" dirty="0" err="1">
                <a:solidFill>
                  <a:srgbClr val="2FF12F"/>
                </a:solidFill>
              </a:rPr>
              <a:t>Is_Einstein_conf</a:t>
            </a:r>
            <a:r>
              <a:rPr lang="en-US" sz="2400" b="1" dirty="0">
                <a:solidFill>
                  <a:srgbClr val="2FF12F"/>
                </a:solidFill>
              </a:rPr>
              <a:t> = 0.97</a:t>
            </a:r>
          </a:p>
        </p:txBody>
      </p:sp>
      <p:cxnSp>
        <p:nvCxnSpPr>
          <p:cNvPr id="13" name="Connector: Elbow 12">
            <a:extLst>
              <a:ext uri="{FF2B5EF4-FFF2-40B4-BE49-F238E27FC236}">
                <a16:creationId xmlns:a16="http://schemas.microsoft.com/office/drawing/2014/main" xmlns="" id="{07B131F4-0EE7-4B49-80EA-4FD4B159278F}"/>
              </a:ext>
            </a:extLst>
          </p:cNvPr>
          <p:cNvCxnSpPr>
            <a:cxnSpLocks/>
            <a:stCxn id="11" idx="3"/>
            <a:endCxn id="12" idx="3"/>
          </p:cNvCxnSpPr>
          <p:nvPr/>
        </p:nvCxnSpPr>
        <p:spPr>
          <a:xfrm rot="10800000" flipV="1">
            <a:off x="6095999" y="5012840"/>
            <a:ext cx="1369372" cy="378965"/>
          </a:xfrm>
          <a:prstGeom prst="bentConnector3">
            <a:avLst>
              <a:gd name="adj1" fmla="val 50000"/>
            </a:avLst>
          </a:prstGeom>
          <a:ln w="38100">
            <a:solidFill>
              <a:srgbClr val="2FF12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AEEE0F62-3342-4A49-8B48-D39CA35064B9}"/>
              </a:ext>
            </a:extLst>
          </p:cNvPr>
          <p:cNvSpPr/>
          <p:nvPr/>
        </p:nvSpPr>
        <p:spPr>
          <a:xfrm rot="10800000">
            <a:off x="9633463" y="4238926"/>
            <a:ext cx="1202625" cy="1547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xmlns="" id="{680B46AA-8B1C-41BA-A521-11610EB38EF7}"/>
              </a:ext>
            </a:extLst>
          </p:cNvPr>
          <p:cNvCxnSpPr>
            <a:cxnSpLocks/>
          </p:cNvCxnSpPr>
          <p:nvPr/>
        </p:nvCxnSpPr>
        <p:spPr>
          <a:xfrm rot="10800000" flipV="1">
            <a:off x="6095999" y="5071979"/>
            <a:ext cx="3543770" cy="1082744"/>
          </a:xfrm>
          <a:prstGeom prst="bentConnector3">
            <a:avLst>
              <a:gd name="adj1" fmla="val 936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FF68005F-08CD-472B-9490-1288878D0F4A}"/>
              </a:ext>
            </a:extLst>
          </p:cNvPr>
          <p:cNvSpPr txBox="1"/>
          <p:nvPr/>
        </p:nvSpPr>
        <p:spPr>
          <a:xfrm>
            <a:off x="2450321" y="5893114"/>
            <a:ext cx="3645678" cy="461665"/>
          </a:xfrm>
          <a:prstGeom prst="rect">
            <a:avLst/>
          </a:prstGeom>
          <a:noFill/>
        </p:spPr>
        <p:txBody>
          <a:bodyPr wrap="square" rtlCol="0">
            <a:spAutoFit/>
          </a:bodyPr>
          <a:lstStyle/>
          <a:p>
            <a:pPr rtl="0"/>
            <a:r>
              <a:rPr lang="en-US" sz="2400" b="1" dirty="0" err="1">
                <a:solidFill>
                  <a:srgbClr val="FF0000"/>
                </a:solidFill>
              </a:rPr>
              <a:t>Is_Einstein_conf</a:t>
            </a:r>
            <a:r>
              <a:rPr lang="en-US" sz="2400" b="1" dirty="0">
                <a:solidFill>
                  <a:srgbClr val="FF0000"/>
                </a:solidFill>
              </a:rPr>
              <a:t> = 0.24</a:t>
            </a:r>
          </a:p>
        </p:txBody>
      </p:sp>
    </p:spTree>
    <p:extLst>
      <p:ext uri="{BB962C8B-B14F-4D97-AF65-F5344CB8AC3E}">
        <p14:creationId xmlns:p14="http://schemas.microsoft.com/office/powerpoint/2010/main" val="143862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529"/>
            <a:ext cx="10515600" cy="5169695"/>
          </a:xfrm>
        </p:spPr>
        <p:txBody>
          <a:bodyPr>
            <a:normAutofit/>
          </a:bodyPr>
          <a:lstStyle/>
          <a:p>
            <a:pPr algn="l" rtl="0"/>
            <a:r>
              <a:rPr lang="en-US" dirty="0"/>
              <a:t>What does “privatizing” an image dataset mean?</a:t>
            </a:r>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algn="l" rtl="0"/>
            <a:r>
              <a:rPr lang="en-US" dirty="0"/>
              <a:t>How should we apply noise to the images?</a:t>
            </a:r>
          </a:p>
          <a:p>
            <a:pPr marL="0" indent="0" algn="l" rtl="0">
              <a:buNone/>
            </a:pPr>
            <a:endParaRPr lang="he-IL" dirty="0"/>
          </a:p>
        </p:txBody>
      </p:sp>
      <p:sp>
        <p:nvSpPr>
          <p:cNvPr id="4" name="Rectangle 3">
            <a:extLst>
              <a:ext uri="{FF2B5EF4-FFF2-40B4-BE49-F238E27FC236}">
                <a16:creationId xmlns:a16="http://schemas.microsoft.com/office/drawing/2014/main" xmlns="" id="{249565E6-C2BD-43AB-A5A4-6BBED8F702E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AF3A11E6-8FCB-48AF-B5E2-D4254EA9275B}"/>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Motivation and Goals</a:t>
            </a:r>
          </a:p>
        </p:txBody>
      </p:sp>
      <p:pic>
        <p:nvPicPr>
          <p:cNvPr id="1026" name="Picture 2">
            <a:extLst>
              <a:ext uri="{FF2B5EF4-FFF2-40B4-BE49-F238E27FC236}">
                <a16:creationId xmlns:a16="http://schemas.microsoft.com/office/drawing/2014/main" xmlns=""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2323590"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xmlns="" id="{061494D5-B506-427E-BF43-353D432B85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7074666"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xmlns="" id="{D0755D83-D68B-43AE-92D7-B5D8450A311B}"/>
              </a:ext>
            </a:extLst>
          </p:cNvPr>
          <p:cNvCxnSpPr/>
          <p:nvPr/>
        </p:nvCxnSpPr>
        <p:spPr>
          <a:xfrm>
            <a:off x="5876925" y="3321422"/>
            <a:ext cx="97155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92522" y="1612106"/>
            <a:ext cx="3000834" cy="3633787"/>
          </a:xfrm>
          <a:prstGeom prst="rect">
            <a:avLst/>
          </a:prstGeom>
        </p:spPr>
      </p:pic>
      <p:sp>
        <p:nvSpPr>
          <p:cNvPr id="5" name="Rectangle 4">
            <a:extLst>
              <a:ext uri="{FF2B5EF4-FFF2-40B4-BE49-F238E27FC236}">
                <a16:creationId xmlns:a16="http://schemas.microsoft.com/office/drawing/2014/main" xmlns="" id="{1473F480-F479-4893-B8E8-B1DB5DF203F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396DA5EE-D509-4C7B-BBFD-3E7628D0903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Pixels</a:t>
            </a:r>
          </a:p>
        </p:txBody>
      </p:sp>
      <p:pic>
        <p:nvPicPr>
          <p:cNvPr id="7" name="Picture 6">
            <a:extLst>
              <a:ext uri="{FF2B5EF4-FFF2-40B4-BE49-F238E27FC236}">
                <a16:creationId xmlns:a16="http://schemas.microsoft.com/office/drawing/2014/main" xmlns="" id="{ECF1F004-289F-4BEC-B8B8-ECD12943C0C0}"/>
              </a:ext>
            </a:extLst>
          </p:cNvPr>
          <p:cNvPicPr>
            <a:picLocks noChangeAspect="1"/>
          </p:cNvPicPr>
          <p:nvPr/>
        </p:nvPicPr>
        <p:blipFill>
          <a:blip r:embed="rId4"/>
          <a:stretch>
            <a:fillRect/>
          </a:stretch>
        </p:blipFill>
        <p:spPr>
          <a:xfrm>
            <a:off x="1718176" y="1612106"/>
            <a:ext cx="2987173" cy="3633787"/>
          </a:xfrm>
          <a:prstGeom prst="rect">
            <a:avLst/>
          </a:prstGeom>
        </p:spPr>
      </p:pic>
      <p:pic>
        <p:nvPicPr>
          <p:cNvPr id="10" name="Picture 9">
            <a:extLst>
              <a:ext uri="{FF2B5EF4-FFF2-40B4-BE49-F238E27FC236}">
                <a16:creationId xmlns:a16="http://schemas.microsoft.com/office/drawing/2014/main" xmlns="" id="{5FF2F435-566A-4322-B563-FF672E9FA514}"/>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16"/>
                    </a14:imgEffect>
                  </a14:imgLayer>
                </a14:imgProps>
              </a:ext>
            </a:extLst>
          </a:blip>
          <a:stretch>
            <a:fillRect/>
          </a:stretch>
        </p:blipFill>
        <p:spPr>
          <a:xfrm>
            <a:off x="4705349" y="1612106"/>
            <a:ext cx="2987173" cy="3633787"/>
          </a:xfrm>
          <a:prstGeom prst="rect">
            <a:avLst/>
          </a:prstGeom>
        </p:spPr>
      </p:pic>
    </p:spTree>
    <p:extLst>
      <p:ext uri="{BB962C8B-B14F-4D97-AF65-F5344CB8AC3E}">
        <p14:creationId xmlns:p14="http://schemas.microsoft.com/office/powerpoint/2010/main" val="4152545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AB1BD98-9EB4-4F91-94D0-7AFC42FC0436}"/>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5DDF20B7-D9A2-4D64-A1D5-B418D06C83F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grpSp>
        <p:nvGrpSpPr>
          <p:cNvPr id="12" name="Group 11">
            <a:extLst>
              <a:ext uri="{FF2B5EF4-FFF2-40B4-BE49-F238E27FC236}">
                <a16:creationId xmlns:a16="http://schemas.microsoft.com/office/drawing/2014/main" xmlns="" id="{D2C86471-064F-44A7-B09C-62F7F5409189}"/>
              </a:ext>
            </a:extLst>
          </p:cNvPr>
          <p:cNvGrpSpPr/>
          <p:nvPr/>
        </p:nvGrpSpPr>
        <p:grpSpPr>
          <a:xfrm>
            <a:off x="2749761" y="1522171"/>
            <a:ext cx="6692478" cy="3813657"/>
            <a:chOff x="928996" y="1275199"/>
            <a:chExt cx="7669956" cy="4370665"/>
          </a:xfrm>
        </p:grpSpPr>
        <p:pic>
          <p:nvPicPr>
            <p:cNvPr id="13" name="Picture 2">
              <a:extLst>
                <a:ext uri="{FF2B5EF4-FFF2-40B4-BE49-F238E27FC236}">
                  <a16:creationId xmlns:a16="http://schemas.microsoft.com/office/drawing/2014/main" xmlns="" id="{5DBD0940-A612-43B1-8C70-9D7DD68B490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237" t="66664" r="9813" b="18197"/>
            <a:stretch/>
          </p:blipFill>
          <p:spPr bwMode="auto">
            <a:xfrm>
              <a:off x="6985432" y="2779493"/>
              <a:ext cx="161352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xmlns="" id="{116886FC-9287-49DF-B41A-10FA723A5856}"/>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32980" t="1150" r="21486" b="50972"/>
            <a:stretch/>
          </p:blipFill>
          <p:spPr bwMode="auto">
            <a:xfrm>
              <a:off x="928996" y="1275199"/>
              <a:ext cx="6148081" cy="43076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9656440D-9BAD-4595-A2A2-3145181BD99A}"/>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873" t="50797" r="10448" b="34064"/>
            <a:stretch/>
          </p:blipFill>
          <p:spPr bwMode="auto">
            <a:xfrm>
              <a:off x="7088506" y="4283788"/>
              <a:ext cx="1441919" cy="1362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xmlns="" id="{5183ADAE-956A-4FCB-AF9A-6ABA8D10C0B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89975" t="66664" r="-171" b="18197"/>
            <a:stretch/>
          </p:blipFill>
          <p:spPr bwMode="auto">
            <a:xfrm>
              <a:off x="7039236" y="1275199"/>
              <a:ext cx="1376631" cy="1362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494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0EBB650-9430-42C1-88CA-1509D844A724}"/>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5C543B9E-8B1D-49D7-A0C1-7F1E14B0E27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pic>
        <p:nvPicPr>
          <p:cNvPr id="7" name="Picture 6">
            <a:extLst>
              <a:ext uri="{FF2B5EF4-FFF2-40B4-BE49-F238E27FC236}">
                <a16:creationId xmlns:a16="http://schemas.microsoft.com/office/drawing/2014/main" xmlns="" id="{693A4DB3-66D6-457B-9E8C-E9E7DCA5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420" y="1366262"/>
            <a:ext cx="9281160" cy="4125476"/>
          </a:xfrm>
          <a:prstGeom prst="rect">
            <a:avLst/>
          </a:prstGeom>
        </p:spPr>
      </p:pic>
    </p:spTree>
    <p:extLst>
      <p:ext uri="{BB962C8B-B14F-4D97-AF65-F5344CB8AC3E}">
        <p14:creationId xmlns:p14="http://schemas.microsoft.com/office/powerpoint/2010/main" val="116434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6CFD26E-972C-47B1-879F-545A65710C6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3E41139-9D54-40C8-A0BA-0DD652A9A15E}"/>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pic>
        <p:nvPicPr>
          <p:cNvPr id="12" name="Picture 11">
            <a:extLst>
              <a:ext uri="{FF2B5EF4-FFF2-40B4-BE49-F238E27FC236}">
                <a16:creationId xmlns:a16="http://schemas.microsoft.com/office/drawing/2014/main" xmlns="" id="{A4441771-DDC8-4ECA-8BCD-D93C2469AD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3406" y="988547"/>
            <a:ext cx="3779520" cy="2155061"/>
          </a:xfrm>
          <a:prstGeom prst="rect">
            <a:avLst/>
          </a:prstGeom>
        </p:spPr>
      </p:pic>
      <p:pic>
        <p:nvPicPr>
          <p:cNvPr id="13" name="Picture 12">
            <a:extLst>
              <a:ext uri="{FF2B5EF4-FFF2-40B4-BE49-F238E27FC236}">
                <a16:creationId xmlns:a16="http://schemas.microsoft.com/office/drawing/2014/main" xmlns="" id="{7FE3527C-696E-416B-95BA-997A3E0019E5}"/>
              </a:ext>
            </a:extLst>
          </p:cNvPr>
          <p:cNvPicPr>
            <a:picLocks noChangeAspect="1"/>
          </p:cNvPicPr>
          <p:nvPr/>
        </p:nvPicPr>
        <p:blipFill rotWithShape="1">
          <a:blip r:embed="rId4">
            <a:extLst>
              <a:ext uri="{28A0092B-C50C-407E-A947-70E740481C1C}">
                <a14:useLocalDpi xmlns:a14="http://schemas.microsoft.com/office/drawing/2010/main" val="0"/>
              </a:ext>
            </a:extLst>
          </a:blip>
          <a:srcRect l="4480" b="2318"/>
          <a:stretch/>
        </p:blipFill>
        <p:spPr>
          <a:xfrm>
            <a:off x="3634647" y="3169253"/>
            <a:ext cx="5437038" cy="3450518"/>
          </a:xfrm>
          <a:prstGeom prst="rect">
            <a:avLst/>
          </a:prstGeom>
        </p:spPr>
      </p:pic>
    </p:spTree>
    <p:extLst>
      <p:ext uri="{BB962C8B-B14F-4D97-AF65-F5344CB8AC3E}">
        <p14:creationId xmlns:p14="http://schemas.microsoft.com/office/powerpoint/2010/main" val="11008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84697" y="1183907"/>
            <a:ext cx="6022605" cy="4490186"/>
          </a:xfrm>
          <a:prstGeom prst="rect">
            <a:avLst/>
          </a:prstGeom>
        </p:spPr>
      </p:pic>
      <p:sp>
        <p:nvSpPr>
          <p:cNvPr id="7" name="Rectangle 6">
            <a:extLst>
              <a:ext uri="{FF2B5EF4-FFF2-40B4-BE49-F238E27FC236}">
                <a16:creationId xmlns:a16="http://schemas.microsoft.com/office/drawing/2014/main" xmlns="" id="{1A957A59-065B-43A1-91F2-B996F7C2BE87}"/>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7F5FE359-268C-44E2-A343-3B64DEAAA708}"/>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spTree>
    <p:extLst>
      <p:ext uri="{BB962C8B-B14F-4D97-AF65-F5344CB8AC3E}">
        <p14:creationId xmlns:p14="http://schemas.microsoft.com/office/powerpoint/2010/main" val="26628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014022B-D322-4680-B10C-73E812C51BEC}"/>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FF8A8974-3026-4662-BBBC-05EA696714D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grpSp>
        <p:nvGrpSpPr>
          <p:cNvPr id="2" name="Group 1">
            <a:extLst>
              <a:ext uri="{FF2B5EF4-FFF2-40B4-BE49-F238E27FC236}">
                <a16:creationId xmlns:a16="http://schemas.microsoft.com/office/drawing/2014/main" xmlns="" id="{872F9AD0-F323-40EE-996F-4BF7BD8B271A}"/>
              </a:ext>
            </a:extLst>
          </p:cNvPr>
          <p:cNvGrpSpPr/>
          <p:nvPr/>
        </p:nvGrpSpPr>
        <p:grpSpPr>
          <a:xfrm>
            <a:off x="3196196" y="1353794"/>
            <a:ext cx="5799607" cy="4432528"/>
            <a:chOff x="2300454" y="1353794"/>
            <a:chExt cx="5799607" cy="4432528"/>
          </a:xfrm>
        </p:grpSpPr>
        <p:pic>
          <p:nvPicPr>
            <p:cNvPr id="4" name="Picture 3"/>
            <p:cNvPicPr>
              <a:picLocks noChangeAspect="1"/>
            </p:cNvPicPr>
            <p:nvPr/>
          </p:nvPicPr>
          <p:blipFill rotWithShape="1">
            <a:blip r:embed="rId3"/>
            <a:srcRect l="85520"/>
            <a:stretch/>
          </p:blipFill>
          <p:spPr>
            <a:xfrm>
              <a:off x="2300454" y="1353794"/>
              <a:ext cx="854227" cy="4432528"/>
            </a:xfrm>
            <a:prstGeom prst="rect">
              <a:avLst/>
            </a:prstGeom>
          </p:spPr>
        </p:pic>
        <p:pic>
          <p:nvPicPr>
            <p:cNvPr id="8" name="Picture 7">
              <a:extLst>
                <a:ext uri="{FF2B5EF4-FFF2-40B4-BE49-F238E27FC236}">
                  <a16:creationId xmlns:a16="http://schemas.microsoft.com/office/drawing/2014/main" xmlns="" id="{E7693FF7-1F4F-4B75-BC56-298DA071FEBB}"/>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spTree>
    <p:extLst>
      <p:ext uri="{BB962C8B-B14F-4D97-AF65-F5344CB8AC3E}">
        <p14:creationId xmlns:p14="http://schemas.microsoft.com/office/powerpoint/2010/main" val="337627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8233" y="2020186"/>
            <a:ext cx="427070"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5" name="Rectangle 4"/>
          <p:cNvSpPr/>
          <p:nvPr/>
        </p:nvSpPr>
        <p:spPr>
          <a:xfrm>
            <a:off x="8084289" y="2020186"/>
            <a:ext cx="411126"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8" name="Rectangle 7"/>
          <p:cNvSpPr/>
          <p:nvPr/>
        </p:nvSpPr>
        <p:spPr>
          <a:xfrm>
            <a:off x="5723858" y="2721934"/>
            <a:ext cx="542261" cy="2413591"/>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3" name="TextBox 12"/>
              <p:cNvSpPr txBox="1"/>
              <p:nvPr/>
            </p:nvSpPr>
            <p:spPr>
              <a:xfrm>
                <a:off x="5486796" y="2028374"/>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486796" y="2028374"/>
                <a:ext cx="1016383"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3373576" y="141037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oMath>
                  </m:oMathPara>
                </a14:m>
                <a:endParaRPr lang="he-IL" sz="3600" dirty="0"/>
              </a:p>
            </p:txBody>
          </p:sp>
        </mc:Choice>
        <mc:Fallback>
          <p:sp>
            <p:nvSpPr>
              <p:cNvPr id="14" name="TextBox 13"/>
              <p:cNvSpPr txBox="1">
                <a:spLocks noRot="1" noChangeAspect="1" noMove="1" noResize="1" noEditPoints="1" noAdjustHandles="1" noChangeArrowheads="1" noChangeShapeType="1" noTextEdit="1"/>
              </p:cNvSpPr>
              <p:nvPr/>
            </p:nvSpPr>
            <p:spPr>
              <a:xfrm>
                <a:off x="3373576" y="1410373"/>
                <a:ext cx="1016383" cy="553998"/>
              </a:xfrm>
              <a:prstGeom prst="rect">
                <a:avLst/>
              </a:prstGeom>
              <a:blipFill rotWithShape="0">
                <a:blip r:embed="rId6"/>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7847226" y="1395875"/>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m:t>
                      </m:r>
                    </m:oMath>
                  </m:oMathPara>
                </a14:m>
                <a:endParaRPr lang="he-IL" sz="3600" dirty="0"/>
              </a:p>
            </p:txBody>
          </p:sp>
        </mc:Choice>
        <mc:Fallback>
          <p:sp>
            <p:nvSpPr>
              <p:cNvPr id="15" name="TextBox 14"/>
              <p:cNvSpPr txBox="1">
                <a:spLocks noRot="1" noChangeAspect="1" noMove="1" noResize="1" noEditPoints="1" noAdjustHandles="1" noChangeArrowheads="1" noChangeShapeType="1" noTextEdit="1"/>
              </p:cNvSpPr>
              <p:nvPr/>
            </p:nvSpPr>
            <p:spPr>
              <a:xfrm>
                <a:off x="7847226" y="1395875"/>
                <a:ext cx="1016383" cy="553998"/>
              </a:xfrm>
              <a:prstGeom prst="rect">
                <a:avLst/>
              </a:prstGeom>
              <a:blipFill rotWithShape="0">
                <a:blip r:embed="rId7"/>
                <a:stretch>
                  <a:fillRect/>
                </a:stretch>
              </a:blipFill>
            </p:spPr>
            <p:txBody>
              <a:bodyPr/>
              <a:lstStyle/>
              <a:p>
                <a:r>
                  <a:rPr lang="he-IL">
                    <a:noFill/>
                  </a:rPr>
                  <a:t> </a:t>
                </a:r>
              </a:p>
            </p:txBody>
          </p:sp>
        </mc:Fallback>
      </mc:AlternateContent>
      <p:sp>
        <p:nvSpPr>
          <p:cNvPr id="17" name="Rectangle 16">
            <a:extLst>
              <a:ext uri="{FF2B5EF4-FFF2-40B4-BE49-F238E27FC236}">
                <a16:creationId xmlns:a16="http://schemas.microsoft.com/office/drawing/2014/main" xmlns="" id="{8284656F-9F14-4B76-84C4-815C5915E54E}"/>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E46C1870-CB11-45F7-9212-B730AB2713E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smtClean="0"/>
              <a:t>PCA as </a:t>
            </a:r>
            <a:r>
              <a:rPr lang="en-US" sz="2800" dirty="0"/>
              <a:t>a Neural Network</a:t>
            </a:r>
          </a:p>
        </p:txBody>
      </p:sp>
    </p:spTree>
    <p:extLst>
      <p:ext uri="{BB962C8B-B14F-4D97-AF65-F5344CB8AC3E}">
        <p14:creationId xmlns:p14="http://schemas.microsoft.com/office/powerpoint/2010/main" val="3378999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3459</TotalTime>
  <Words>1254</Words>
  <Application>Microsoft Office PowerPoint</Application>
  <PresentationFormat>Widescreen</PresentationFormat>
  <Paragraphs>137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Times New Roman</vt:lpstr>
      <vt:lpstr>Office Theme</vt:lpstr>
      <vt:lpstr>“Privatizing” Image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and Project incentives</dc:title>
  <dc:creator>Hadar Mulian</dc:creator>
  <cp:lastModifiedBy>Hadar Mulian</cp:lastModifiedBy>
  <cp:revision>66</cp:revision>
  <dcterms:created xsi:type="dcterms:W3CDTF">2020-01-12T16:19:41Z</dcterms:created>
  <dcterms:modified xsi:type="dcterms:W3CDTF">2020-01-20T17:25:39Z</dcterms:modified>
</cp:coreProperties>
</file>